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sldIdLst>
    <p:sldId id="266" r:id="rId3"/>
    <p:sldId id="302" r:id="rId4"/>
    <p:sldId id="373" r:id="rId5"/>
    <p:sldId id="374" r:id="rId6"/>
    <p:sldId id="375" r:id="rId7"/>
    <p:sldId id="376" r:id="rId8"/>
    <p:sldId id="393" r:id="rId9"/>
    <p:sldId id="394" r:id="rId10"/>
    <p:sldId id="377" r:id="rId11"/>
    <p:sldId id="378" r:id="rId12"/>
    <p:sldId id="379" r:id="rId13"/>
    <p:sldId id="380" r:id="rId14"/>
    <p:sldId id="381" r:id="rId15"/>
    <p:sldId id="382" r:id="rId16"/>
    <p:sldId id="389" r:id="rId17"/>
    <p:sldId id="383" r:id="rId18"/>
    <p:sldId id="384" r:id="rId19"/>
    <p:sldId id="385" r:id="rId20"/>
    <p:sldId id="386" r:id="rId21"/>
    <p:sldId id="387" r:id="rId22"/>
    <p:sldId id="388" r:id="rId23"/>
    <p:sldId id="390" r:id="rId24"/>
    <p:sldId id="391" r:id="rId25"/>
    <p:sldId id="39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1" autoAdjust="0"/>
    <p:restoredTop sz="94660"/>
  </p:normalViewPr>
  <p:slideViewPr>
    <p:cSldViewPr snapToGrid="0">
      <p:cViewPr varScale="1">
        <p:scale>
          <a:sx n="104" d="100"/>
          <a:sy n="104" d="100"/>
        </p:scale>
        <p:origin x="5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700"/>
            <a:ext cx="12192000" cy="6832600"/>
          </a:xfrm>
          <a:prstGeom prst="rect">
            <a:avLst/>
          </a:prstGeom>
        </p:spPr>
      </p:pic>
    </p:spTree>
    <p:extLst>
      <p:ext uri="{BB962C8B-B14F-4D97-AF65-F5344CB8AC3E}">
        <p14:creationId xmlns:p14="http://schemas.microsoft.com/office/powerpoint/2010/main" val="224707054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6">
            <a:extLst>
              <a:ext uri="{FF2B5EF4-FFF2-40B4-BE49-F238E27FC236}">
                <a16:creationId xmlns:a16="http://schemas.microsoft.com/office/drawing/2014/main" id="{9AA17382-A216-4912-B84E-C43F18B81818}"/>
              </a:ext>
            </a:extLst>
          </p:cNvPr>
          <p:cNvSpPr>
            <a:spLocks noGrp="1" noChangeArrowheads="1"/>
          </p:cNvSpPr>
          <p:nvPr>
            <p:ph type="sldNum" sz="quarter" idx="10"/>
          </p:nvPr>
        </p:nvSpPr>
        <p:spPr/>
        <p:txBody>
          <a:bodyPr/>
          <a:lstStyle>
            <a:lvl1pPr>
              <a:defRPr/>
            </a:lvl1pPr>
          </a:lstStyle>
          <a:p>
            <a:fld id="{6BFAFA98-9562-4114-914B-BED1E869D0B2}" type="slidenum">
              <a:rPr lang="en-US" altLang="en-US"/>
              <a:pPr/>
              <a:t>‹#›</a:t>
            </a:fld>
            <a:endParaRPr lang="en-US" altLang="en-US"/>
          </a:p>
        </p:txBody>
      </p:sp>
    </p:spTree>
    <p:extLst>
      <p:ext uri="{BB962C8B-B14F-4D97-AF65-F5344CB8AC3E}">
        <p14:creationId xmlns:p14="http://schemas.microsoft.com/office/powerpoint/2010/main" val="184793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9">
            <a:extLst>
              <a:ext uri="{FF2B5EF4-FFF2-40B4-BE49-F238E27FC236}">
                <a16:creationId xmlns:a16="http://schemas.microsoft.com/office/drawing/2014/main" id="{23A7A49A-2B51-4016-A93A-52D6690BF619}"/>
              </a:ext>
            </a:extLst>
          </p:cNvPr>
          <p:cNvSpPr>
            <a:spLocks noGrp="1" noChangeArrowheads="1"/>
          </p:cNvSpPr>
          <p:nvPr>
            <p:ph type="sldNum" sz="quarter" idx="10"/>
          </p:nvPr>
        </p:nvSpPr>
        <p:spPr/>
        <p:txBody>
          <a:bodyPr/>
          <a:lstStyle>
            <a:lvl1pPr>
              <a:defRPr/>
            </a:lvl1pPr>
          </a:lstStyle>
          <a:p>
            <a:fld id="{7D43A175-A185-4C91-97F9-8095F64FB651}" type="slidenum">
              <a:rPr lang="en-US" altLang="en-US"/>
              <a:pPr/>
              <a:t>‹#›</a:t>
            </a:fld>
            <a:endParaRPr lang="en-US" altLang="en-US"/>
          </a:p>
        </p:txBody>
      </p:sp>
    </p:spTree>
    <p:extLst>
      <p:ext uri="{BB962C8B-B14F-4D97-AF65-F5344CB8AC3E}">
        <p14:creationId xmlns:p14="http://schemas.microsoft.com/office/powerpoint/2010/main" val="3436580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27E66F2-8BE1-4C6A-9354-7545C07ED294}"/>
              </a:ext>
            </a:extLst>
          </p:cNvPr>
          <p:cNvSpPr>
            <a:spLocks noGrp="1" noChangeArrowheads="1"/>
          </p:cNvSpPr>
          <p:nvPr>
            <p:ph type="sldNum" sz="quarter" idx="10"/>
          </p:nvPr>
        </p:nvSpPr>
        <p:spPr/>
        <p:txBody>
          <a:bodyPr/>
          <a:lstStyle>
            <a:lvl1pPr>
              <a:defRPr/>
            </a:lvl1pPr>
          </a:lstStyle>
          <a:p>
            <a:fld id="{6166D983-3F05-4752-A4A4-475711FD8D30}" type="slidenum">
              <a:rPr lang="en-US" altLang="en-US"/>
              <a:pPr/>
              <a:t>‹#›</a:t>
            </a:fld>
            <a:endParaRPr lang="en-US" altLang="en-US"/>
          </a:p>
        </p:txBody>
      </p:sp>
    </p:spTree>
    <p:extLst>
      <p:ext uri="{BB962C8B-B14F-4D97-AF65-F5344CB8AC3E}">
        <p14:creationId xmlns:p14="http://schemas.microsoft.com/office/powerpoint/2010/main" val="1241012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E84B681-7A71-44EB-88E6-2C04851DE972}"/>
              </a:ext>
            </a:extLst>
          </p:cNvPr>
          <p:cNvSpPr>
            <a:spLocks noGrp="1" noChangeArrowheads="1"/>
          </p:cNvSpPr>
          <p:nvPr>
            <p:ph type="sldNum" sz="quarter" idx="10"/>
          </p:nvPr>
        </p:nvSpPr>
        <p:spPr/>
        <p:txBody>
          <a:bodyPr/>
          <a:lstStyle>
            <a:lvl1pPr>
              <a:defRPr/>
            </a:lvl1pPr>
          </a:lstStyle>
          <a:p>
            <a:fld id="{F6E6AAAC-675C-4E63-A922-777B89201C2E}" type="slidenum">
              <a:rPr lang="en-US" altLang="en-US"/>
              <a:pPr/>
              <a:t>‹#›</a:t>
            </a:fld>
            <a:endParaRPr lang="en-US" altLang="en-US"/>
          </a:p>
        </p:txBody>
      </p:sp>
    </p:spTree>
    <p:extLst>
      <p:ext uri="{BB962C8B-B14F-4D97-AF65-F5344CB8AC3E}">
        <p14:creationId xmlns:p14="http://schemas.microsoft.com/office/powerpoint/2010/main" val="314748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White Lions Morgan Divider">
    <p:spTree>
      <p:nvGrpSpPr>
        <p:cNvPr id="1" name=""/>
        <p:cNvGrpSpPr/>
        <p:nvPr/>
      </p:nvGrpSpPr>
      <p:grpSpPr>
        <a:xfrm>
          <a:off x="0" y="0"/>
          <a:ext cx="0" cy="0"/>
          <a:chOff x="0" y="0"/>
          <a:chExt cx="0" cy="0"/>
        </a:xfrm>
      </p:grpSpPr>
      <p:sp>
        <p:nvSpPr>
          <p:cNvPr id="10" name="Text Placeholder 3"/>
          <p:cNvSpPr>
            <a:spLocks noGrp="1"/>
          </p:cNvSpPr>
          <p:nvPr>
            <p:ph type="body" sz="quarter" idx="10"/>
          </p:nvPr>
        </p:nvSpPr>
        <p:spPr>
          <a:xfrm>
            <a:off x="1141228" y="1657597"/>
            <a:ext cx="9909544" cy="1771404"/>
          </a:xfrm>
          <a:prstGeom prst="rect">
            <a:avLst/>
          </a:prstGeom>
        </p:spPr>
        <p:txBody>
          <a:bodyPr lIns="0" tIns="0" rIns="0" bIns="0" anchor="b"/>
          <a:lstStyle>
            <a:lvl1pPr marL="0" indent="0" algn="ctr">
              <a:lnSpc>
                <a:spcPts val="3467"/>
              </a:lnSpc>
              <a:spcBef>
                <a:spcPts val="0"/>
              </a:spcBef>
              <a:buNone/>
              <a:defRPr sz="3733" b="0" i="0" spc="133" baseline="0">
                <a:latin typeface="Gotham HTF Medium" pitchFamily="2" charset="77"/>
              </a:defRPr>
            </a:lvl1pPr>
            <a:lvl2pPr>
              <a:defRPr b="0" i="0">
                <a:latin typeface="Gotham HTF Medium" pitchFamily="2" charset="77"/>
              </a:defRPr>
            </a:lvl2pPr>
            <a:lvl3pPr>
              <a:defRPr b="0" i="0">
                <a:latin typeface="Gotham HTF Medium" pitchFamily="2" charset="77"/>
              </a:defRPr>
            </a:lvl3pPr>
            <a:lvl4pPr>
              <a:defRPr b="0" i="0">
                <a:latin typeface="Gotham HTF Medium" pitchFamily="2" charset="77"/>
              </a:defRPr>
            </a:lvl4pPr>
            <a:lvl5pPr>
              <a:defRPr b="0" i="0">
                <a:latin typeface="Gotham HTF Medium" pitchFamily="2" charset="77"/>
              </a:defRPr>
            </a:lvl5pPr>
          </a:lstStyle>
          <a:p>
            <a:pPr lvl="0"/>
            <a:r>
              <a:rPr lang="en-US"/>
              <a:t>Edit Master text styles</a:t>
            </a:r>
          </a:p>
        </p:txBody>
      </p:sp>
      <p:sp>
        <p:nvSpPr>
          <p:cNvPr id="11" name="Text Placeholder 3"/>
          <p:cNvSpPr>
            <a:spLocks noGrp="1"/>
          </p:cNvSpPr>
          <p:nvPr>
            <p:ph type="body" sz="quarter" idx="11"/>
          </p:nvPr>
        </p:nvSpPr>
        <p:spPr>
          <a:xfrm>
            <a:off x="1141228" y="3508745"/>
            <a:ext cx="9909544" cy="1699441"/>
          </a:xfrm>
          <a:prstGeom prst="rect">
            <a:avLst/>
          </a:prstGeom>
        </p:spPr>
        <p:txBody>
          <a:bodyPr lIns="0" tIns="0" rIns="0" bIns="0"/>
          <a:lstStyle>
            <a:lvl1pPr marL="0" indent="0" algn="ctr">
              <a:lnSpc>
                <a:spcPts val="3467"/>
              </a:lnSpc>
              <a:spcBef>
                <a:spcPts val="0"/>
              </a:spcBef>
              <a:buNone/>
              <a:defRPr sz="3733" b="0" i="0" spc="133" baseline="0">
                <a:latin typeface="Gotham HTF Book" pitchFamily="2" charset="77"/>
              </a:defRPr>
            </a:lvl1pPr>
            <a:lvl2pPr>
              <a:defRPr b="0" i="0">
                <a:latin typeface="Gotham HTF Medium" pitchFamily="2" charset="77"/>
              </a:defRPr>
            </a:lvl2pPr>
            <a:lvl3pPr>
              <a:defRPr b="0" i="0">
                <a:latin typeface="Gotham HTF Medium" pitchFamily="2" charset="77"/>
              </a:defRPr>
            </a:lvl3pPr>
            <a:lvl4pPr>
              <a:defRPr b="0" i="0">
                <a:latin typeface="Gotham HTF Medium" pitchFamily="2" charset="77"/>
              </a:defRPr>
            </a:lvl4pPr>
            <a:lvl5pPr>
              <a:defRPr b="0" i="0">
                <a:latin typeface="Gotham HTF Medium" pitchFamily="2" charset="77"/>
              </a:defRPr>
            </a:lvl5pPr>
          </a:lstStyle>
          <a:p>
            <a:pPr lvl="0"/>
            <a:r>
              <a:rPr lang="en-US"/>
              <a:t>Edit Master text styles</a:t>
            </a:r>
          </a:p>
        </p:txBody>
      </p:sp>
      <p:sp>
        <p:nvSpPr>
          <p:cNvPr id="17" name="Text Placeholder 3"/>
          <p:cNvSpPr>
            <a:spLocks noGrp="1"/>
          </p:cNvSpPr>
          <p:nvPr>
            <p:ph type="body" sz="quarter" idx="12"/>
          </p:nvPr>
        </p:nvSpPr>
        <p:spPr>
          <a:xfrm>
            <a:off x="1141228" y="1657597"/>
            <a:ext cx="9909544" cy="1771404"/>
          </a:xfrm>
          <a:prstGeom prst="rect">
            <a:avLst/>
          </a:prstGeom>
        </p:spPr>
        <p:txBody>
          <a:bodyPr lIns="0" tIns="0" rIns="0" bIns="0" anchor="b"/>
          <a:lstStyle>
            <a:lvl1pPr marL="0" indent="0" algn="ctr">
              <a:lnSpc>
                <a:spcPts val="3467"/>
              </a:lnSpc>
              <a:spcBef>
                <a:spcPts val="0"/>
              </a:spcBef>
              <a:buNone/>
              <a:defRPr sz="3733" b="0" i="0" spc="133" baseline="0">
                <a:latin typeface="Gotham HTF Medium" pitchFamily="2" charset="77"/>
              </a:defRPr>
            </a:lvl1pPr>
            <a:lvl2pPr>
              <a:defRPr b="0" i="0">
                <a:latin typeface="Gotham HTF Medium" pitchFamily="2" charset="77"/>
              </a:defRPr>
            </a:lvl2pPr>
            <a:lvl3pPr>
              <a:defRPr b="0" i="0">
                <a:latin typeface="Gotham HTF Medium" pitchFamily="2" charset="77"/>
              </a:defRPr>
            </a:lvl3pPr>
            <a:lvl4pPr>
              <a:defRPr b="0" i="0">
                <a:latin typeface="Gotham HTF Medium" pitchFamily="2" charset="77"/>
              </a:defRPr>
            </a:lvl4pPr>
            <a:lvl5pPr>
              <a:defRPr b="0" i="0">
                <a:latin typeface="Gotham HTF Medium" pitchFamily="2" charset="77"/>
              </a:defRPr>
            </a:lvl5pPr>
          </a:lstStyle>
          <a:p>
            <a:pPr lvl="0"/>
            <a:r>
              <a:rPr lang="en-US"/>
              <a:t>Edit Master text styles</a:t>
            </a:r>
          </a:p>
        </p:txBody>
      </p:sp>
      <p:sp>
        <p:nvSpPr>
          <p:cNvPr id="19" name="Text Placeholder 3"/>
          <p:cNvSpPr>
            <a:spLocks noGrp="1"/>
          </p:cNvSpPr>
          <p:nvPr>
            <p:ph type="body" sz="quarter" idx="13"/>
          </p:nvPr>
        </p:nvSpPr>
        <p:spPr>
          <a:xfrm>
            <a:off x="1141228" y="3508745"/>
            <a:ext cx="9909544" cy="1699441"/>
          </a:xfrm>
          <a:prstGeom prst="rect">
            <a:avLst/>
          </a:prstGeom>
        </p:spPr>
        <p:txBody>
          <a:bodyPr lIns="0" tIns="0" rIns="0" bIns="0"/>
          <a:lstStyle>
            <a:lvl1pPr marL="0" indent="0" algn="ctr">
              <a:lnSpc>
                <a:spcPts val="3467"/>
              </a:lnSpc>
              <a:spcBef>
                <a:spcPts val="0"/>
              </a:spcBef>
              <a:buNone/>
              <a:defRPr sz="3733" b="0" i="0" spc="133" baseline="0">
                <a:latin typeface="Gotham HTF Book" pitchFamily="2" charset="77"/>
              </a:defRPr>
            </a:lvl1pPr>
            <a:lvl2pPr>
              <a:defRPr b="0" i="0">
                <a:latin typeface="Gotham HTF Medium" pitchFamily="2" charset="77"/>
              </a:defRPr>
            </a:lvl2pPr>
            <a:lvl3pPr>
              <a:defRPr b="0" i="0">
                <a:latin typeface="Gotham HTF Medium" pitchFamily="2" charset="77"/>
              </a:defRPr>
            </a:lvl3pPr>
            <a:lvl4pPr>
              <a:defRPr b="0" i="0">
                <a:latin typeface="Gotham HTF Medium" pitchFamily="2" charset="77"/>
              </a:defRPr>
            </a:lvl4pPr>
            <a:lvl5pPr>
              <a:defRPr b="0" i="0">
                <a:latin typeface="Gotham HTF Medium" pitchFamily="2" charset="77"/>
              </a:defRPr>
            </a:lvl5pPr>
          </a:lstStyle>
          <a:p>
            <a:pPr lvl="0"/>
            <a:r>
              <a:rPr lang="en-US"/>
              <a:t>Edit Master text styles</a:t>
            </a:r>
          </a:p>
        </p:txBody>
      </p:sp>
    </p:spTree>
    <p:extLst>
      <p:ext uri="{BB962C8B-B14F-4D97-AF65-F5344CB8AC3E}">
        <p14:creationId xmlns:p14="http://schemas.microsoft.com/office/powerpoint/2010/main" val="3220081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e Morgan Text Red/Blue">
    <p:spTree>
      <p:nvGrpSpPr>
        <p:cNvPr id="1" name=""/>
        <p:cNvGrpSpPr/>
        <p:nvPr/>
      </p:nvGrpSpPr>
      <p:grpSpPr>
        <a:xfrm>
          <a:off x="0" y="0"/>
          <a:ext cx="0" cy="0"/>
          <a:chOff x="0" y="0"/>
          <a:chExt cx="0" cy="0"/>
        </a:xfrm>
      </p:grpSpPr>
      <p:sp>
        <p:nvSpPr>
          <p:cNvPr id="14" name="Content Placeholder 2"/>
          <p:cNvSpPr>
            <a:spLocks noGrp="1"/>
          </p:cNvSpPr>
          <p:nvPr>
            <p:ph idx="1"/>
          </p:nvPr>
        </p:nvSpPr>
        <p:spPr>
          <a:xfrm>
            <a:off x="393672" y="1443270"/>
            <a:ext cx="10960129" cy="286293"/>
          </a:xfrm>
          <a:prstGeom prst="rect">
            <a:avLst/>
          </a:prstGeom>
        </p:spPr>
        <p:txBody>
          <a:bodyPr lIns="0" tIns="0" rIns="0" bIns="0">
            <a:noAutofit/>
          </a:bodyPr>
          <a:lstStyle>
            <a:lvl1pPr marL="0" marR="0" indent="0" algn="l" defTabSz="914377" rtl="0" eaLnBrk="1" fontAlgn="auto" latinLnBrk="0" hangingPunct="1">
              <a:lnSpc>
                <a:spcPct val="90000"/>
              </a:lnSpc>
              <a:spcBef>
                <a:spcPts val="1000"/>
              </a:spcBef>
              <a:spcAft>
                <a:spcPts val="0"/>
              </a:spcAft>
              <a:buClr>
                <a:srgbClr val="C00000"/>
              </a:buClr>
              <a:buSzTx/>
              <a:buFont typeface="Arial" panose="020B0604020202020204" pitchFamily="34" charset="0"/>
              <a:buNone/>
              <a:tabLst/>
              <a:defRPr sz="1867" b="0" i="0">
                <a:solidFill>
                  <a:srgbClr val="042445"/>
                </a:solidFill>
                <a:latin typeface="Gotham HTF Medium" pitchFamily="2" charset="77"/>
                <a:ea typeface="Gotham HTF Medium" pitchFamily="2" charset="77"/>
                <a:cs typeface="Gotham HTF Medium" pitchFamily="2" charset="77"/>
              </a:defRPr>
            </a:lvl1pPr>
            <a:lvl2pPr marL="457189" indent="0">
              <a:buClr>
                <a:srgbClr val="C00000"/>
              </a:buClr>
              <a:buNone/>
              <a:defRPr sz="1867" b="0" i="0">
                <a:solidFill>
                  <a:srgbClr val="042445"/>
                </a:solidFill>
                <a:latin typeface="Gotham HTF Book" charset="0"/>
                <a:ea typeface="Gotham HTF Book" charset="0"/>
                <a:cs typeface="Gotham HTF Book" charset="0"/>
              </a:defRPr>
            </a:lvl2pPr>
            <a:lvl3pPr marL="914377" indent="0">
              <a:buClr>
                <a:srgbClr val="C00000"/>
              </a:buClr>
              <a:buNone/>
              <a:defRPr sz="1867" b="0" i="0">
                <a:solidFill>
                  <a:srgbClr val="042445"/>
                </a:solidFill>
                <a:latin typeface="Gotham HTF Book" charset="0"/>
                <a:ea typeface="Gotham HTF Book" charset="0"/>
                <a:cs typeface="Gotham HTF Book" charset="0"/>
              </a:defRPr>
            </a:lvl3pPr>
            <a:lvl4pPr marL="1371566" indent="0">
              <a:buClr>
                <a:srgbClr val="C00000"/>
              </a:buClr>
              <a:buNone/>
              <a:defRPr sz="1867" b="0" i="0">
                <a:solidFill>
                  <a:srgbClr val="042445"/>
                </a:solidFill>
                <a:latin typeface="Gotham HTF Book" charset="0"/>
                <a:ea typeface="Gotham HTF Book" charset="0"/>
                <a:cs typeface="Gotham HTF Book" charset="0"/>
              </a:defRPr>
            </a:lvl4pPr>
            <a:lvl5pPr marL="1828754" indent="0">
              <a:buClr>
                <a:srgbClr val="C00000"/>
              </a:buClr>
              <a:buNone/>
              <a:defRPr sz="1867" b="0" i="0">
                <a:solidFill>
                  <a:srgbClr val="042445"/>
                </a:solidFill>
                <a:latin typeface="Gotham HTF Book" charset="0"/>
                <a:ea typeface="Gotham HTF Book" charset="0"/>
                <a:cs typeface="Gotham HTF Book" charset="0"/>
              </a:defRPr>
            </a:lvl5pPr>
          </a:lstStyle>
          <a:p>
            <a:pPr lvl="0"/>
            <a:r>
              <a:rPr lang="en-US"/>
              <a:t>Edit Master text styles</a:t>
            </a:r>
          </a:p>
        </p:txBody>
      </p:sp>
      <p:sp>
        <p:nvSpPr>
          <p:cNvPr id="21" name="Content Placeholder 2"/>
          <p:cNvSpPr>
            <a:spLocks noGrp="1"/>
          </p:cNvSpPr>
          <p:nvPr>
            <p:ph idx="14"/>
          </p:nvPr>
        </p:nvSpPr>
        <p:spPr>
          <a:xfrm>
            <a:off x="393672" y="1836771"/>
            <a:ext cx="10960129" cy="4411220"/>
          </a:xfrm>
          <a:prstGeom prst="rect">
            <a:avLst/>
          </a:prstGeom>
        </p:spPr>
        <p:txBody>
          <a:bodyPr lIns="0" tIns="0" rIns="0" bIns="0">
            <a:noAutofit/>
          </a:bodyPr>
          <a:lstStyle>
            <a:lvl1pPr marL="479988" marR="0" indent="-479988" algn="l" defTabSz="914377" rtl="0" eaLnBrk="1" fontAlgn="auto" latinLnBrk="0" hangingPunct="1">
              <a:lnSpc>
                <a:spcPts val="2400"/>
              </a:lnSpc>
              <a:spcBef>
                <a:spcPts val="1000"/>
              </a:spcBef>
              <a:spcAft>
                <a:spcPts val="0"/>
              </a:spcAft>
              <a:buClr>
                <a:srgbClr val="C00000"/>
              </a:buClr>
              <a:buSzTx/>
              <a:buFont typeface="+mj-lt"/>
              <a:buAutoNum type="arabicPeriod"/>
              <a:tabLst/>
              <a:defRPr sz="1867" b="0" i="0">
                <a:solidFill>
                  <a:srgbClr val="042445"/>
                </a:solidFill>
                <a:latin typeface="Gotham HTF Book" pitchFamily="2" charset="77"/>
                <a:ea typeface="Gotham HTF Book" pitchFamily="2" charset="77"/>
                <a:cs typeface="Gotham HTF Book" pitchFamily="2" charset="77"/>
              </a:defRPr>
            </a:lvl1pPr>
            <a:lvl2pPr marL="457189" indent="0">
              <a:buClr>
                <a:srgbClr val="C00000"/>
              </a:buClr>
              <a:buNone/>
              <a:defRPr sz="1867" b="0" i="0">
                <a:solidFill>
                  <a:srgbClr val="042445"/>
                </a:solidFill>
                <a:latin typeface="Gotham HTF Book" charset="0"/>
                <a:ea typeface="Gotham HTF Book" charset="0"/>
                <a:cs typeface="Gotham HTF Book" charset="0"/>
              </a:defRPr>
            </a:lvl2pPr>
            <a:lvl3pPr marL="914377" indent="0">
              <a:buClr>
                <a:srgbClr val="C00000"/>
              </a:buClr>
              <a:buNone/>
              <a:defRPr sz="1867" b="0" i="0">
                <a:solidFill>
                  <a:srgbClr val="042445"/>
                </a:solidFill>
                <a:latin typeface="Gotham HTF Book" charset="0"/>
                <a:ea typeface="Gotham HTF Book" charset="0"/>
                <a:cs typeface="Gotham HTF Book" charset="0"/>
              </a:defRPr>
            </a:lvl3pPr>
            <a:lvl4pPr marL="1371566" indent="0">
              <a:buClr>
                <a:srgbClr val="C00000"/>
              </a:buClr>
              <a:buNone/>
              <a:defRPr sz="1867" b="0" i="0">
                <a:solidFill>
                  <a:srgbClr val="042445"/>
                </a:solidFill>
                <a:latin typeface="Gotham HTF Book" charset="0"/>
                <a:ea typeface="Gotham HTF Book" charset="0"/>
                <a:cs typeface="Gotham HTF Book" charset="0"/>
              </a:defRPr>
            </a:lvl4pPr>
            <a:lvl5pPr marL="1828754" indent="0">
              <a:buClr>
                <a:srgbClr val="C00000"/>
              </a:buClr>
              <a:buNone/>
              <a:defRPr sz="1867" b="0" i="0">
                <a:solidFill>
                  <a:srgbClr val="042445"/>
                </a:solidFill>
                <a:latin typeface="Gotham HTF Book" charset="0"/>
                <a:ea typeface="Gotham HTF Book" charset="0"/>
                <a:cs typeface="Gotham HTF Book"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1"/>
          <p:cNvSpPr>
            <a:spLocks noGrp="1"/>
          </p:cNvSpPr>
          <p:nvPr>
            <p:ph type="title"/>
          </p:nvPr>
        </p:nvSpPr>
        <p:spPr>
          <a:xfrm>
            <a:off x="393670" y="-12771"/>
            <a:ext cx="10960129" cy="1217580"/>
          </a:xfrm>
          <a:prstGeom prst="rect">
            <a:avLst/>
          </a:prstGeom>
        </p:spPr>
        <p:txBody>
          <a:bodyPr lIns="0" tIns="0" rIns="0" bIns="0" anchor="b">
            <a:noAutofit/>
          </a:bodyPr>
          <a:lstStyle>
            <a:lvl1pPr>
              <a:defRPr sz="2933" b="0" i="0" spc="133" baseline="0">
                <a:solidFill>
                  <a:srgbClr val="042445"/>
                </a:solidFill>
                <a:latin typeface="Gotham HTF Medium" charset="0"/>
                <a:ea typeface="Gotham HTF Medium" charset="0"/>
                <a:cs typeface="Gotham HTF Medium" charset="0"/>
              </a:defRPr>
            </a:lvl1pPr>
          </a:lstStyle>
          <a:p>
            <a:r>
              <a:rPr lang="en-US"/>
              <a:t>Click to edit Master title style</a:t>
            </a:r>
            <a:endParaRPr lang="en-US" dirty="0"/>
          </a:p>
        </p:txBody>
      </p:sp>
    </p:spTree>
    <p:extLst>
      <p:ext uri="{BB962C8B-B14F-4D97-AF65-F5344CB8AC3E}">
        <p14:creationId xmlns:p14="http://schemas.microsoft.com/office/powerpoint/2010/main" val="1639847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8549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0E4B13-4CF3-4C63-A8E9-B79C2762B5D5}" type="datetimeFigureOut">
              <a:rPr lang="en-GB" smtClean="0"/>
              <a:t>02/06/2020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8DBBE1-26EA-4B0C-8505-49FB39EDE8B7}" type="slidenum">
              <a:rPr lang="en-GB" smtClean="0"/>
              <a:t>‹#›</a:t>
            </a:fld>
            <a:endParaRPr lang="en-GB"/>
          </a:p>
        </p:txBody>
      </p:sp>
    </p:spTree>
    <p:extLst>
      <p:ext uri="{BB962C8B-B14F-4D97-AF65-F5344CB8AC3E}">
        <p14:creationId xmlns:p14="http://schemas.microsoft.com/office/powerpoint/2010/main" val="32643801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99296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 - Generic Text Pag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28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83809"/>
      </p:ext>
    </p:extLst>
  </p:cSld>
  <p:clrMapOvr>
    <a:masterClrMapping/>
  </p:clrMapOvr>
  <mc:AlternateContent xmlns:mc="http://schemas.openxmlformats.org/markup-compatibility/2006" xmlns:p14="http://schemas.microsoft.com/office/powerpoint/2010/main">
    <mc:Choice Requires="p14">
      <p:transition spd="slow" p14:dur="2000" advClick="0" advTm="43000">
        <p:sndAc>
          <p:stSnd>
            <p:snd r:embed="rId1" name="Slide transition.wav"/>
          </p:stSnd>
        </p:sndAc>
      </p:transition>
    </mc:Choice>
    <mc:Fallback xmlns="">
      <p:transition spd="slow" advClick="0" advTm="43000">
        <p:sndAc>
          <p:stSnd>
            <p:snd r:embed="rId3" name="Slide transition.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baseline="0">
                <a:solidFill>
                  <a:srgbClr val="2760A0"/>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6">
            <a:extLst>
              <a:ext uri="{FF2B5EF4-FFF2-40B4-BE49-F238E27FC236}">
                <a16:creationId xmlns:a16="http://schemas.microsoft.com/office/drawing/2014/main" id="{10545FB3-638F-4E40-8B85-8E26F61F18C4}"/>
              </a:ext>
            </a:extLst>
          </p:cNvPr>
          <p:cNvSpPr>
            <a:spLocks noGrp="1" noChangeArrowheads="1"/>
          </p:cNvSpPr>
          <p:nvPr>
            <p:ph type="sldNum" sz="quarter" idx="10"/>
          </p:nvPr>
        </p:nvSpPr>
        <p:spPr/>
        <p:txBody>
          <a:bodyPr/>
          <a:lstStyle>
            <a:lvl1pPr>
              <a:defRPr/>
            </a:lvl1pPr>
          </a:lstStyle>
          <a:p>
            <a:fld id="{CA266476-7F1D-49D7-BBDC-B7655382AD74}" type="slidenum">
              <a:rPr lang="en-US" altLang="en-US"/>
              <a:pPr/>
              <a:t>‹#›</a:t>
            </a:fld>
            <a:endParaRPr lang="en-US" altLang="en-US"/>
          </a:p>
        </p:txBody>
      </p:sp>
    </p:spTree>
    <p:extLst>
      <p:ext uri="{BB962C8B-B14F-4D97-AF65-F5344CB8AC3E}">
        <p14:creationId xmlns:p14="http://schemas.microsoft.com/office/powerpoint/2010/main" val="74049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777014"/>
            <a:ext cx="10363200" cy="4400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262B8AF1-A864-4DCF-B33A-9A2F30A5A419}"/>
              </a:ext>
            </a:extLst>
          </p:cNvPr>
          <p:cNvSpPr>
            <a:spLocks noGrp="1" noChangeArrowheads="1"/>
          </p:cNvSpPr>
          <p:nvPr>
            <p:ph type="sldNum" sz="quarter" idx="10"/>
          </p:nvPr>
        </p:nvSpPr>
        <p:spPr/>
        <p:txBody>
          <a:bodyPr/>
          <a:lstStyle>
            <a:lvl1pPr>
              <a:defRPr/>
            </a:lvl1pPr>
          </a:lstStyle>
          <a:p>
            <a:fld id="{561CE4C4-E43E-4CCB-A5C1-A8A16147C928}" type="slidenum">
              <a:rPr lang="en-US" altLang="en-US"/>
              <a:pPr/>
              <a:t>‹#›</a:t>
            </a:fld>
            <a:endParaRPr lang="en-US" altLang="en-US"/>
          </a:p>
        </p:txBody>
      </p:sp>
    </p:spTree>
    <p:extLst>
      <p:ext uri="{BB962C8B-B14F-4D97-AF65-F5344CB8AC3E}">
        <p14:creationId xmlns:p14="http://schemas.microsoft.com/office/powerpoint/2010/main" val="1671696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6CC22993-1294-4C18-8A75-09E84F29B1A0}"/>
              </a:ext>
            </a:extLst>
          </p:cNvPr>
          <p:cNvSpPr>
            <a:spLocks noGrp="1" noChangeArrowheads="1"/>
          </p:cNvSpPr>
          <p:nvPr>
            <p:ph type="sldNum" sz="quarter" idx="10"/>
          </p:nvPr>
        </p:nvSpPr>
        <p:spPr/>
        <p:txBody>
          <a:bodyPr/>
          <a:lstStyle>
            <a:lvl1pPr>
              <a:defRPr/>
            </a:lvl1pPr>
          </a:lstStyle>
          <a:p>
            <a:fld id="{C23F3EFE-DD80-4AD0-AD32-FA8E5E0EB6DA}" type="slidenum">
              <a:rPr lang="en-US" altLang="en-US"/>
              <a:pPr/>
              <a:t>‹#›</a:t>
            </a:fld>
            <a:endParaRPr lang="en-US" altLang="en-US"/>
          </a:p>
        </p:txBody>
      </p:sp>
    </p:spTree>
    <p:extLst>
      <p:ext uri="{BB962C8B-B14F-4D97-AF65-F5344CB8AC3E}">
        <p14:creationId xmlns:p14="http://schemas.microsoft.com/office/powerpoint/2010/main" val="3435180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5.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3.png"/><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417654"/>
          </a:xfrm>
          <a:prstGeom prst="rect">
            <a:avLst/>
          </a:prstGeom>
          <a:solidFill>
            <a:srgbClr val="00A4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808720" y="215514"/>
            <a:ext cx="1018177" cy="964062"/>
          </a:xfrm>
          <a:prstGeom prst="rect">
            <a:avLst/>
          </a:prstGeom>
          <a:ln>
            <a:noFill/>
          </a:ln>
        </p:spPr>
      </p:pic>
    </p:spTree>
    <p:extLst>
      <p:ext uri="{BB962C8B-B14F-4D97-AF65-F5344CB8AC3E}">
        <p14:creationId xmlns:p14="http://schemas.microsoft.com/office/powerpoint/2010/main" val="543336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A picture containing nature&#10;&#10;Description generated with high confidence">
            <a:extLst>
              <a:ext uri="{FF2B5EF4-FFF2-40B4-BE49-F238E27FC236}">
                <a16:creationId xmlns:a16="http://schemas.microsoft.com/office/drawing/2014/main" id="{EB55EE18-B68F-46B3-B771-CC768C5184DB}"/>
              </a:ext>
            </a:extLst>
          </p:cNvPr>
          <p:cNvPicPr>
            <a:picLocks noChangeAspect="1" noChangeArrowheads="1"/>
          </p:cNvPicPr>
          <p:nvPr userDrawn="1"/>
        </p:nvPicPr>
        <p:blipFill>
          <a:blip r:embed="rId11">
            <a:lum bright="70000" contrast="-70000"/>
            <a:extLst>
              <a:ext uri="{28A0092B-C50C-407E-A947-70E740481C1C}">
                <a14:useLocalDpi xmlns:a14="http://schemas.microsoft.com/office/drawing/2010/main" val="0"/>
              </a:ext>
            </a:extLst>
          </a:blip>
          <a:srcRect/>
          <a:stretch>
            <a:fillRect/>
          </a:stretch>
        </p:blipFill>
        <p:spPr bwMode="auto">
          <a:xfrm>
            <a:off x="3246438" y="1235075"/>
            <a:ext cx="5441950" cy="541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a:extLst>
              <a:ext uri="{FF2B5EF4-FFF2-40B4-BE49-F238E27FC236}">
                <a16:creationId xmlns:a16="http://schemas.microsoft.com/office/drawing/2014/main" id="{3F9E0915-D369-4933-A1A7-4C1BBF3F5123}"/>
              </a:ext>
            </a:extLst>
          </p:cNvPr>
          <p:cNvSpPr>
            <a:spLocks noGrp="1" noChangeArrowheads="1"/>
          </p:cNvSpPr>
          <p:nvPr>
            <p:ph type="body" idx="1"/>
          </p:nvPr>
        </p:nvSpPr>
        <p:spPr bwMode="auto">
          <a:xfrm>
            <a:off x="914400" y="1981200"/>
            <a:ext cx="10363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2405EDB5-AA1A-4CFF-A6A8-46E19C119D09}"/>
              </a:ext>
            </a:extLst>
          </p:cNvPr>
          <p:cNvSpPr>
            <a:spLocks noGrp="1" noChangeArrowheads="1"/>
          </p:cNvSpPr>
          <p:nvPr>
            <p:ph type="sldNum" sz="quarter" idx="4"/>
          </p:nvPr>
        </p:nvSpPr>
        <p:spPr bwMode="auto">
          <a:xfrm>
            <a:off x="8688388" y="6511925"/>
            <a:ext cx="2540000" cy="180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5699"/>
                </a:solidFill>
              </a:defRPr>
            </a:lvl1pPr>
          </a:lstStyle>
          <a:p>
            <a:fld id="{625D2B8E-6DA5-46C6-8DDA-67A4DBA088F2}" type="slidenum">
              <a:rPr lang="en-US" altLang="en-US"/>
              <a:pPr/>
              <a:t>‹#›</a:t>
            </a:fld>
            <a:endParaRPr lang="en-US" altLang="en-US"/>
          </a:p>
        </p:txBody>
      </p:sp>
      <p:sp>
        <p:nvSpPr>
          <p:cNvPr id="1031" name="Rectangle 6">
            <a:extLst>
              <a:ext uri="{FF2B5EF4-FFF2-40B4-BE49-F238E27FC236}">
                <a16:creationId xmlns:a16="http://schemas.microsoft.com/office/drawing/2014/main" id="{3CB05A8E-8AB2-4D96-8DF6-DD7333036042}"/>
              </a:ext>
            </a:extLst>
          </p:cNvPr>
          <p:cNvSpPr>
            <a:spLocks noChangeArrowheads="1"/>
          </p:cNvSpPr>
          <p:nvPr/>
        </p:nvSpPr>
        <p:spPr bwMode="auto">
          <a:xfrm>
            <a:off x="842963" y="6488113"/>
            <a:ext cx="53213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4401"/>
                </a:solidFill>
                <a:latin typeface="Arial" panose="020B0604020202020204" pitchFamily="34" charset="0"/>
                <a:ea typeface="ＭＳ Ｐゴシック" panose="020B0600070205080204" pitchFamily="34" charset="-128"/>
              </a:defRPr>
            </a:lvl1pPr>
            <a:lvl2pPr marL="742950" indent="-285750">
              <a:defRPr sz="2400">
                <a:solidFill>
                  <a:srgbClr val="014401"/>
                </a:solidFill>
                <a:latin typeface="Arial" panose="020B0604020202020204" pitchFamily="34" charset="0"/>
                <a:ea typeface="ＭＳ Ｐゴシック" panose="020B0600070205080204" pitchFamily="34" charset="-128"/>
              </a:defRPr>
            </a:lvl2pPr>
            <a:lvl3pPr marL="1143000" indent="-228600">
              <a:defRPr sz="2400">
                <a:solidFill>
                  <a:srgbClr val="014401"/>
                </a:solidFill>
                <a:latin typeface="Arial" panose="020B0604020202020204" pitchFamily="34" charset="0"/>
                <a:ea typeface="ＭＳ Ｐゴシック" panose="020B0600070205080204" pitchFamily="34" charset="-128"/>
              </a:defRPr>
            </a:lvl3pPr>
            <a:lvl4pPr marL="1600200" indent="-228600">
              <a:defRPr sz="2400">
                <a:solidFill>
                  <a:srgbClr val="014401"/>
                </a:solidFill>
                <a:latin typeface="Arial" panose="020B0604020202020204" pitchFamily="34" charset="0"/>
                <a:ea typeface="ＭＳ Ｐゴシック" panose="020B0600070205080204" pitchFamily="34" charset="-128"/>
              </a:defRPr>
            </a:lvl4pPr>
            <a:lvl5pPr marL="2057400" indent="-228600">
              <a:defRPr sz="2400">
                <a:solidFill>
                  <a:srgbClr val="01440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9pPr>
          </a:lstStyle>
          <a:p>
            <a:pPr>
              <a:defRPr/>
            </a:pPr>
            <a:r>
              <a:rPr lang="en-US" altLang="en-US" sz="900" dirty="0">
                <a:solidFill>
                  <a:srgbClr val="005699"/>
                </a:solidFill>
              </a:rPr>
              <a:t>©2020 South Central Region ECB ACO</a:t>
            </a:r>
          </a:p>
        </p:txBody>
      </p:sp>
      <p:sp>
        <p:nvSpPr>
          <p:cNvPr id="1032" name="TextBox 1">
            <a:extLst>
              <a:ext uri="{FF2B5EF4-FFF2-40B4-BE49-F238E27FC236}">
                <a16:creationId xmlns:a16="http://schemas.microsoft.com/office/drawing/2014/main" id="{5E55F343-141C-4D2F-B489-8201EACA76C4}"/>
              </a:ext>
            </a:extLst>
          </p:cNvPr>
          <p:cNvSpPr txBox="1">
            <a:spLocks noChangeArrowheads="1"/>
          </p:cNvSpPr>
          <p:nvPr userDrawn="1"/>
        </p:nvSpPr>
        <p:spPr bwMode="auto">
          <a:xfrm>
            <a:off x="3246438" y="120650"/>
            <a:ext cx="5441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4401"/>
                </a:solidFill>
                <a:latin typeface="Arial" panose="020B0604020202020204" pitchFamily="34" charset="0"/>
                <a:ea typeface="ＭＳ Ｐゴシック" panose="020B0600070205080204" pitchFamily="34" charset="-128"/>
              </a:defRPr>
            </a:lvl1pPr>
            <a:lvl2pPr marL="742950" indent="-285750">
              <a:defRPr sz="2400">
                <a:solidFill>
                  <a:srgbClr val="014401"/>
                </a:solidFill>
                <a:latin typeface="Arial" panose="020B0604020202020204" pitchFamily="34" charset="0"/>
                <a:ea typeface="ＭＳ Ｐゴシック" panose="020B0600070205080204" pitchFamily="34" charset="-128"/>
              </a:defRPr>
            </a:lvl2pPr>
            <a:lvl3pPr marL="1143000" indent="-228600">
              <a:defRPr sz="2400">
                <a:solidFill>
                  <a:srgbClr val="014401"/>
                </a:solidFill>
                <a:latin typeface="Arial" panose="020B0604020202020204" pitchFamily="34" charset="0"/>
                <a:ea typeface="ＭＳ Ｐゴシック" panose="020B0600070205080204" pitchFamily="34" charset="-128"/>
              </a:defRPr>
            </a:lvl3pPr>
            <a:lvl4pPr marL="1600200" indent="-228600">
              <a:defRPr sz="2400">
                <a:solidFill>
                  <a:srgbClr val="014401"/>
                </a:solidFill>
                <a:latin typeface="Arial" panose="020B0604020202020204" pitchFamily="34" charset="0"/>
                <a:ea typeface="ＭＳ Ｐゴシック" panose="020B0600070205080204" pitchFamily="34" charset="-128"/>
              </a:defRPr>
            </a:lvl4pPr>
            <a:lvl5pPr marL="2057400" indent="-228600">
              <a:defRPr sz="2400">
                <a:solidFill>
                  <a:srgbClr val="01440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014401"/>
                </a:solidFill>
                <a:latin typeface="Arial" panose="020B0604020202020204" pitchFamily="34" charset="0"/>
                <a:ea typeface="ＭＳ Ｐゴシック" panose="020B0600070205080204" pitchFamily="34" charset="-128"/>
              </a:defRPr>
            </a:lvl9pPr>
          </a:lstStyle>
          <a:p>
            <a:pPr algn="ctr">
              <a:defRPr/>
            </a:pPr>
            <a:r>
              <a:rPr lang="en-GB" altLang="en-US" sz="3600" b="1" dirty="0">
                <a:solidFill>
                  <a:srgbClr val="005699"/>
                </a:solidFill>
              </a:rPr>
              <a:t>South Central Region </a:t>
            </a:r>
            <a:br>
              <a:rPr lang="en-GB" altLang="en-US" sz="3600" b="1" dirty="0">
                <a:solidFill>
                  <a:srgbClr val="005699"/>
                </a:solidFill>
              </a:rPr>
            </a:br>
            <a:r>
              <a:rPr lang="en-GB" altLang="en-US" sz="3600" b="1" dirty="0">
                <a:solidFill>
                  <a:srgbClr val="005699"/>
                </a:solidFill>
              </a:rPr>
              <a:t>ECB ACO </a:t>
            </a:r>
          </a:p>
        </p:txBody>
      </p:sp>
      <p:sp>
        <p:nvSpPr>
          <p:cNvPr id="4" name="Date Placeholder 3">
            <a:extLst>
              <a:ext uri="{FF2B5EF4-FFF2-40B4-BE49-F238E27FC236}">
                <a16:creationId xmlns:a16="http://schemas.microsoft.com/office/drawing/2014/main" id="{1D147441-AE35-4917-B0F3-820FBDCD4EB4}"/>
              </a:ext>
            </a:extLst>
          </p:cNvPr>
          <p:cNvSpPr>
            <a:spLocks noGrp="1"/>
          </p:cNvSpPr>
          <p:nvPr>
            <p:ph type="dt" sz="half" idx="2"/>
          </p:nvPr>
        </p:nvSpPr>
        <p:spPr>
          <a:xfrm>
            <a:off x="5064125" y="6419850"/>
            <a:ext cx="2743200" cy="365125"/>
          </a:xfrm>
          <a:prstGeom prst="rect">
            <a:avLst/>
          </a:prstGeom>
        </p:spPr>
        <p:txBody>
          <a:bodyPr vert="horz" lIns="91440" tIns="45720" rIns="91440" bIns="45720" rtlCol="0" anchor="ctr"/>
          <a:lstStyle>
            <a:lvl1pPr algn="l">
              <a:defRPr sz="900">
                <a:solidFill>
                  <a:srgbClr val="005699"/>
                </a:solidFill>
              </a:defRPr>
            </a:lvl1pPr>
          </a:lstStyle>
          <a:p>
            <a:pPr>
              <a:defRPr/>
            </a:pPr>
            <a:fld id="{FEA14955-F35D-4428-89D0-7F8A11D30CE8}" type="datetimeFigureOut">
              <a:rPr lang="en-GB"/>
              <a:pPr>
                <a:defRPr/>
              </a:pPr>
              <a:t>02/06/2020</a:t>
            </a:fld>
            <a:endParaRPr lang="en-GB" dirty="0"/>
          </a:p>
        </p:txBody>
      </p:sp>
      <p:pic>
        <p:nvPicPr>
          <p:cNvPr id="2" name="Picture 5" descr="A close up of a logo&#10;&#10;Description generated with high confidence">
            <a:extLst>
              <a:ext uri="{FF2B5EF4-FFF2-40B4-BE49-F238E27FC236}">
                <a16:creationId xmlns:a16="http://schemas.microsoft.com/office/drawing/2014/main" id="{B022C56B-2E89-49DE-A505-7F0E0473C870}"/>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914400" y="152400"/>
            <a:ext cx="133350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4" descr="A close up of a logo&#10;&#10;Description generated with very high confidence">
            <a:extLst>
              <a:ext uri="{FF2B5EF4-FFF2-40B4-BE49-F238E27FC236}">
                <a16:creationId xmlns:a16="http://schemas.microsoft.com/office/drawing/2014/main" id="{4AF8C885-654A-4315-8934-7406755A4BF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72700" y="182563"/>
            <a:ext cx="110490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215607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112" charset="-128"/>
        </a:defRPr>
      </a:lvl2pPr>
      <a:lvl3pPr algn="ctr" rtl="0" eaLnBrk="0" fontAlgn="base" hangingPunct="0">
        <a:spcBef>
          <a:spcPct val="0"/>
        </a:spcBef>
        <a:spcAft>
          <a:spcPct val="0"/>
        </a:spcAft>
        <a:defRPr sz="4400">
          <a:solidFill>
            <a:schemeClr val="tx2"/>
          </a:solidFill>
          <a:latin typeface="Arial" charset="0"/>
          <a:ea typeface="ＭＳ Ｐゴシック" pitchFamily="-112" charset="-128"/>
        </a:defRPr>
      </a:lvl3pPr>
      <a:lvl4pPr algn="ctr" rtl="0" eaLnBrk="0" fontAlgn="base" hangingPunct="0">
        <a:spcBef>
          <a:spcPct val="0"/>
        </a:spcBef>
        <a:spcAft>
          <a:spcPct val="0"/>
        </a:spcAft>
        <a:defRPr sz="4400">
          <a:solidFill>
            <a:schemeClr val="tx2"/>
          </a:solidFill>
          <a:latin typeface="Arial" charset="0"/>
          <a:ea typeface="ＭＳ Ｐゴシック" pitchFamily="-112" charset="-128"/>
        </a:defRPr>
      </a:lvl4pPr>
      <a:lvl5pPr algn="ctr" rtl="0" eaLnBrk="0" fontAlgn="base" hangingPunct="0">
        <a:spcBef>
          <a:spcPct val="0"/>
        </a:spcBef>
        <a:spcAft>
          <a:spcPct val="0"/>
        </a:spcAft>
        <a:defRPr sz="4400">
          <a:solidFill>
            <a:schemeClr val="tx2"/>
          </a:solidFill>
          <a:latin typeface="Arial" charset="0"/>
          <a:ea typeface="ＭＳ Ｐゴシック" pitchFamily="-112" charset="-128"/>
        </a:defRPr>
      </a:lvl5pPr>
      <a:lvl6pPr marL="457200" algn="ctr" rtl="0" fontAlgn="base">
        <a:spcBef>
          <a:spcPct val="0"/>
        </a:spcBef>
        <a:spcAft>
          <a:spcPct val="0"/>
        </a:spcAft>
        <a:defRPr sz="4400">
          <a:solidFill>
            <a:schemeClr val="tx2"/>
          </a:solidFill>
          <a:latin typeface="Arial" charset="0"/>
          <a:ea typeface="ＭＳ Ｐゴシック" pitchFamily="-112" charset="-128"/>
        </a:defRPr>
      </a:lvl6pPr>
      <a:lvl7pPr marL="914400" algn="ctr" rtl="0" fontAlgn="base">
        <a:spcBef>
          <a:spcPct val="0"/>
        </a:spcBef>
        <a:spcAft>
          <a:spcPct val="0"/>
        </a:spcAft>
        <a:defRPr sz="4400">
          <a:solidFill>
            <a:schemeClr val="tx2"/>
          </a:solidFill>
          <a:latin typeface="Arial" charset="0"/>
          <a:ea typeface="ＭＳ Ｐゴシック" pitchFamily="-112" charset="-128"/>
        </a:defRPr>
      </a:lvl7pPr>
      <a:lvl8pPr marL="1371600" algn="ctr" rtl="0" fontAlgn="base">
        <a:spcBef>
          <a:spcPct val="0"/>
        </a:spcBef>
        <a:spcAft>
          <a:spcPct val="0"/>
        </a:spcAft>
        <a:defRPr sz="4400">
          <a:solidFill>
            <a:schemeClr val="tx2"/>
          </a:solidFill>
          <a:latin typeface="Arial" charset="0"/>
          <a:ea typeface="ＭＳ Ｐゴシック" pitchFamily="-112" charset="-128"/>
        </a:defRPr>
      </a:lvl8pPr>
      <a:lvl9pPr marL="1828800" algn="ctr" rtl="0" fontAlgn="base">
        <a:spcBef>
          <a:spcPct val="0"/>
        </a:spcBef>
        <a:spcAft>
          <a:spcPct val="0"/>
        </a:spcAft>
        <a:defRPr sz="4400">
          <a:solidFill>
            <a:schemeClr val="tx2"/>
          </a:solidFill>
          <a:latin typeface="Arial" charset="0"/>
          <a:ea typeface="ＭＳ Ｐゴシック" pitchFamily="-112" charset="-128"/>
        </a:defRPr>
      </a:lvl9pPr>
    </p:titleStyle>
    <p:bodyStyle>
      <a:lvl1pPr marL="342900" indent="-342900" algn="l" rtl="0" eaLnBrk="0" fontAlgn="base" hangingPunct="0">
        <a:spcBef>
          <a:spcPct val="20000"/>
        </a:spcBef>
        <a:spcAft>
          <a:spcPct val="0"/>
        </a:spcAft>
        <a:buChar char="•"/>
        <a:defRPr sz="3200">
          <a:solidFill>
            <a:srgbClr val="005699"/>
          </a:solidFill>
          <a:latin typeface="+mn-lt"/>
          <a:ea typeface="+mn-ea"/>
          <a:cs typeface="+mn-cs"/>
        </a:defRPr>
      </a:lvl1pPr>
      <a:lvl2pPr marL="742950" indent="-285750" algn="l" rtl="0" eaLnBrk="0" fontAlgn="base" hangingPunct="0">
        <a:spcBef>
          <a:spcPct val="20000"/>
        </a:spcBef>
        <a:spcAft>
          <a:spcPct val="0"/>
        </a:spcAft>
        <a:buChar char="–"/>
        <a:defRPr sz="2800">
          <a:solidFill>
            <a:srgbClr val="005699"/>
          </a:solidFill>
          <a:latin typeface="+mn-lt"/>
          <a:ea typeface="+mn-ea"/>
        </a:defRPr>
      </a:lvl2pPr>
      <a:lvl3pPr marL="1143000" indent="-228600" algn="l" rtl="0" eaLnBrk="0" fontAlgn="base" hangingPunct="0">
        <a:spcBef>
          <a:spcPct val="20000"/>
        </a:spcBef>
        <a:spcAft>
          <a:spcPct val="0"/>
        </a:spcAft>
        <a:buChar char="•"/>
        <a:defRPr sz="2400">
          <a:solidFill>
            <a:srgbClr val="005699"/>
          </a:solidFill>
          <a:latin typeface="+mn-lt"/>
          <a:ea typeface="+mn-ea"/>
        </a:defRPr>
      </a:lvl3pPr>
      <a:lvl4pPr marL="1600200" indent="-228600" algn="l" rtl="0" eaLnBrk="0" fontAlgn="base" hangingPunct="0">
        <a:spcBef>
          <a:spcPct val="20000"/>
        </a:spcBef>
        <a:spcAft>
          <a:spcPct val="0"/>
        </a:spcAft>
        <a:buChar char="–"/>
        <a:defRPr sz="2000">
          <a:solidFill>
            <a:srgbClr val="005699"/>
          </a:solidFill>
          <a:latin typeface="+mn-lt"/>
          <a:ea typeface="+mn-ea"/>
        </a:defRPr>
      </a:lvl4pPr>
      <a:lvl5pPr marL="2057400" indent="-228600" algn="l" rtl="0" eaLnBrk="0" fontAlgn="base" hangingPunct="0">
        <a:spcBef>
          <a:spcPct val="20000"/>
        </a:spcBef>
        <a:spcAft>
          <a:spcPct val="0"/>
        </a:spcAft>
        <a:buChar char="»"/>
        <a:defRPr sz="2000">
          <a:solidFill>
            <a:srgbClr val="005699"/>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9282" y="343530"/>
            <a:ext cx="54726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Bite Sized Umpiring</a:t>
            </a:r>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190154" y="343530"/>
            <a:ext cx="1140267" cy="1439550"/>
          </a:xfrm>
          <a:prstGeom prst="rect">
            <a:avLst/>
          </a:prstGeom>
        </p:spPr>
      </p:pic>
      <p:sp>
        <p:nvSpPr>
          <p:cNvPr id="2" name="TextBox 1">
            <a:extLst>
              <a:ext uri="{FF2B5EF4-FFF2-40B4-BE49-F238E27FC236}">
                <a16:creationId xmlns:a16="http://schemas.microsoft.com/office/drawing/2014/main" id="{14CF2D4A-BA95-46DB-8BE1-E7E41B1E0278}"/>
              </a:ext>
            </a:extLst>
          </p:cNvPr>
          <p:cNvSpPr txBox="1"/>
          <p:nvPr/>
        </p:nvSpPr>
        <p:spPr>
          <a:xfrm>
            <a:off x="439282" y="1174527"/>
            <a:ext cx="535941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00"/>
                </a:solidFill>
                <a:effectLst/>
                <a:uLnTx/>
                <a:uFillTx/>
                <a:latin typeface="Calibri" panose="020F0502020204030204"/>
                <a:ea typeface="+mn-ea"/>
                <a:cs typeface="+mn-cs"/>
              </a:rPr>
              <a:t>Understanding Playing Regulations</a:t>
            </a:r>
          </a:p>
        </p:txBody>
      </p:sp>
      <p:sp>
        <p:nvSpPr>
          <p:cNvPr id="7" name="TextBox 6">
            <a:extLst>
              <a:ext uri="{FF2B5EF4-FFF2-40B4-BE49-F238E27FC236}">
                <a16:creationId xmlns:a16="http://schemas.microsoft.com/office/drawing/2014/main" id="{6A8398CA-BE59-4FB7-A839-D10C8B7A80A3}"/>
              </a:ext>
            </a:extLst>
          </p:cNvPr>
          <p:cNvSpPr txBox="1"/>
          <p:nvPr/>
        </p:nvSpPr>
        <p:spPr>
          <a:xfrm>
            <a:off x="439282" y="2005524"/>
            <a:ext cx="5319277" cy="70788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panose="020B0604020202020204" pitchFamily="34" charset="0"/>
                <a:ea typeface="ＭＳ Ｐゴシック" panose="020B0600070205080204" pitchFamily="34" charset="-128"/>
                <a:cs typeface="+mn-cs"/>
              </a:rPr>
              <a:t>Slides will build up for you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panose="020B0604020202020204" pitchFamily="34" charset="0"/>
                <a:ea typeface="ＭＳ Ｐゴシック" panose="020B0600070205080204" pitchFamily="34" charset="-128"/>
                <a:cs typeface="+mn-cs"/>
              </a:rPr>
              <a:t>To move to next slide click your space bar</a:t>
            </a:r>
          </a:p>
        </p:txBody>
      </p:sp>
    </p:spTree>
    <p:extLst>
      <p:ext uri="{BB962C8B-B14F-4D97-AF65-F5344CB8AC3E}">
        <p14:creationId xmlns:p14="http://schemas.microsoft.com/office/powerpoint/2010/main" val="1355450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6E3E06-E253-4212-BEE6-B63E4557694F}"/>
              </a:ext>
            </a:extLst>
          </p:cNvPr>
          <p:cNvSpPr>
            <a:spLocks noGrp="1"/>
          </p:cNvSpPr>
          <p:nvPr>
            <p:ph type="sldNum" sz="quarter" idx="10"/>
          </p:nvPr>
        </p:nvSpPr>
        <p:spPr/>
        <p:txBody>
          <a:bodyPr/>
          <a:lstStyle/>
          <a:p>
            <a:fld id="{6166D983-3F05-4752-A4A4-475711FD8D30}" type="slidenum">
              <a:rPr lang="en-US" altLang="en-US" smtClean="0"/>
              <a:pPr/>
              <a:t>10</a:t>
            </a:fld>
            <a:endParaRPr lang="en-US" altLang="en-US"/>
          </a:p>
        </p:txBody>
      </p:sp>
      <p:sp>
        <p:nvSpPr>
          <p:cNvPr id="3" name="Rectangle 2">
            <a:extLst>
              <a:ext uri="{FF2B5EF4-FFF2-40B4-BE49-F238E27FC236}">
                <a16:creationId xmlns:a16="http://schemas.microsoft.com/office/drawing/2014/main" id="{36E06348-9D2E-413B-B93D-15CFDC4E3E14}"/>
              </a:ext>
            </a:extLst>
          </p:cNvPr>
          <p:cNvSpPr/>
          <p:nvPr/>
        </p:nvSpPr>
        <p:spPr>
          <a:xfrm>
            <a:off x="1197864" y="1394883"/>
            <a:ext cx="7274748" cy="523220"/>
          </a:xfrm>
          <a:prstGeom prst="rect">
            <a:avLst/>
          </a:prstGeom>
        </p:spPr>
        <p:txBody>
          <a:bodyPr wrap="none">
            <a:spAutoFit/>
          </a:bodyPr>
          <a:lstStyle/>
          <a:p>
            <a:pPr>
              <a:spcAft>
                <a:spcPts val="600"/>
              </a:spcAft>
            </a:pPr>
            <a:r>
              <a:rPr lang="en-GB" sz="2800" b="1" u="sng" dirty="0">
                <a:solidFill>
                  <a:srgbClr val="002060"/>
                </a:solidFill>
                <a:cs typeface="Times New Roman" panose="02020603050405020304" pitchFamily="18" charset="0"/>
              </a:rPr>
              <a:t>Playing regulations may override the Law</a:t>
            </a:r>
          </a:p>
        </p:txBody>
      </p:sp>
      <p:sp>
        <p:nvSpPr>
          <p:cNvPr id="4" name="Rectangle 3">
            <a:extLst>
              <a:ext uri="{FF2B5EF4-FFF2-40B4-BE49-F238E27FC236}">
                <a16:creationId xmlns:a16="http://schemas.microsoft.com/office/drawing/2014/main" id="{6FDC3EF2-E243-4B10-87B3-D3EBA9FA6308}"/>
              </a:ext>
            </a:extLst>
          </p:cNvPr>
          <p:cNvSpPr/>
          <p:nvPr/>
        </p:nvSpPr>
        <p:spPr>
          <a:xfrm>
            <a:off x="1225790" y="2135862"/>
            <a:ext cx="5531846" cy="2431435"/>
          </a:xfrm>
          <a:prstGeom prst="rect">
            <a:avLst/>
          </a:prstGeom>
        </p:spPr>
        <p:txBody>
          <a:bodyPr wrap="square">
            <a:spAutoFit/>
          </a:bodyPr>
          <a:lstStyle/>
          <a:p>
            <a:pPr>
              <a:spcAft>
                <a:spcPts val="1200"/>
              </a:spcAft>
            </a:pPr>
            <a:r>
              <a:rPr lang="en-GB" sz="2400" dirty="0">
                <a:solidFill>
                  <a:srgbClr val="002060"/>
                </a:solidFill>
                <a:ea typeface="Calibri" panose="020F0502020204030204" pitchFamily="34" charset="0"/>
                <a:cs typeface="Times New Roman" panose="02020603050405020304" pitchFamily="18" charset="0"/>
              </a:rPr>
              <a:t>For example, in many ICC competitions there is a regulation that calls an over head height bouncer as a Wide whereas Law 21.10 says it’s a No Ball. </a:t>
            </a:r>
          </a:p>
          <a:p>
            <a:pPr>
              <a:spcAft>
                <a:spcPts val="1200"/>
              </a:spcAft>
            </a:pPr>
            <a:r>
              <a:rPr lang="en-GB" sz="2400" dirty="0">
                <a:solidFill>
                  <a:srgbClr val="002060"/>
                </a:solidFill>
                <a:ea typeface="Calibri" panose="020F0502020204030204" pitchFamily="34" charset="0"/>
                <a:cs typeface="Times New Roman" panose="02020603050405020304" pitchFamily="18" charset="0"/>
              </a:rPr>
              <a:t>In this case Law 21.10 is overridden.</a:t>
            </a:r>
            <a:br>
              <a:rPr lang="en-GB" sz="2400" dirty="0">
                <a:solidFill>
                  <a:srgbClr val="002060"/>
                </a:solidFill>
                <a:ea typeface="Calibri" panose="020F0502020204030204" pitchFamily="34" charset="0"/>
                <a:cs typeface="Times New Roman" panose="02020603050405020304" pitchFamily="18" charset="0"/>
              </a:rPr>
            </a:br>
            <a:r>
              <a:rPr lang="en-GB" sz="2200" dirty="0">
                <a:solidFill>
                  <a:srgbClr val="002060"/>
                </a:solidFill>
                <a:ea typeface="Calibri" panose="020F0502020204030204" pitchFamily="34" charset="0"/>
                <a:cs typeface="Times New Roman" panose="02020603050405020304" pitchFamily="18" charset="0"/>
              </a:rPr>
              <a:t>(See Bite Size module on Bouncers)</a:t>
            </a:r>
          </a:p>
        </p:txBody>
      </p:sp>
      <p:sp>
        <p:nvSpPr>
          <p:cNvPr id="5" name="TextBox 4">
            <a:extLst>
              <a:ext uri="{FF2B5EF4-FFF2-40B4-BE49-F238E27FC236}">
                <a16:creationId xmlns:a16="http://schemas.microsoft.com/office/drawing/2014/main" id="{AD297C72-D7AC-4549-84DD-7FCA6FA84A53}"/>
              </a:ext>
            </a:extLst>
          </p:cNvPr>
          <p:cNvSpPr txBox="1"/>
          <p:nvPr/>
        </p:nvSpPr>
        <p:spPr>
          <a:xfrm>
            <a:off x="1225791" y="4859059"/>
            <a:ext cx="5531846" cy="1200329"/>
          </a:xfrm>
          <a:prstGeom prst="rect">
            <a:avLst/>
          </a:prstGeom>
          <a:noFill/>
        </p:spPr>
        <p:txBody>
          <a:bodyPr wrap="square" rtlCol="0">
            <a:spAutoFit/>
          </a:bodyPr>
          <a:lstStyle/>
          <a:p>
            <a:r>
              <a:rPr lang="en-GB" sz="2400" dirty="0">
                <a:solidFill>
                  <a:srgbClr val="002060"/>
                </a:solidFill>
              </a:rPr>
              <a:t>The moral of the story is – “Just because you saw it on telly doesn’t mean that’s what we’re playing today”</a:t>
            </a:r>
          </a:p>
        </p:txBody>
      </p:sp>
      <p:pic>
        <p:nvPicPr>
          <p:cNvPr id="7" name="Picture 6" descr="A baseball player pitching a ball on a field&#10;&#10;Description automatically generated">
            <a:extLst>
              <a:ext uri="{FF2B5EF4-FFF2-40B4-BE49-F238E27FC236}">
                <a16:creationId xmlns:a16="http://schemas.microsoft.com/office/drawing/2014/main" id="{D0011A05-8A99-4506-9BD0-F13E9EE2C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3200" y="1911600"/>
            <a:ext cx="4620483" cy="3708000"/>
          </a:xfrm>
          <a:prstGeom prst="rect">
            <a:avLst/>
          </a:prstGeom>
          <a:effectLst>
            <a:softEdge rad="38100"/>
          </a:effectLst>
        </p:spPr>
      </p:pic>
      <p:sp>
        <p:nvSpPr>
          <p:cNvPr id="9" name="TextBox 8">
            <a:extLst>
              <a:ext uri="{FF2B5EF4-FFF2-40B4-BE49-F238E27FC236}">
                <a16:creationId xmlns:a16="http://schemas.microsoft.com/office/drawing/2014/main" id="{8E707C2B-D35B-43EC-A489-097D8E2A4124}"/>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312291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7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1000"/>
                            </p:stCondLst>
                            <p:childTnLst>
                              <p:par>
                                <p:cTn id="13" presetID="10" presetClass="entr" presetSubtype="0" fill="hold" grpId="0" nodeType="afterEffect">
                                  <p:stCondLst>
                                    <p:cond delay="3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4500"/>
                            </p:stCondLst>
                            <p:childTnLst>
                              <p:par>
                                <p:cTn id="17" presetID="1" presetClass="entr" presetSubtype="0" fill="hold" grpId="0" nodeType="afterEffect">
                                  <p:stCondLst>
                                    <p:cond delay="500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EB97A9-F854-450A-9B75-BC040FABB976}"/>
              </a:ext>
            </a:extLst>
          </p:cNvPr>
          <p:cNvSpPr>
            <a:spLocks noGrp="1"/>
          </p:cNvSpPr>
          <p:nvPr>
            <p:ph type="sldNum" sz="quarter" idx="10"/>
          </p:nvPr>
        </p:nvSpPr>
        <p:spPr/>
        <p:txBody>
          <a:bodyPr/>
          <a:lstStyle/>
          <a:p>
            <a:fld id="{6166D983-3F05-4752-A4A4-475711FD8D30}" type="slidenum">
              <a:rPr lang="en-US" altLang="en-US" smtClean="0"/>
              <a:pPr/>
              <a:t>11</a:t>
            </a:fld>
            <a:endParaRPr lang="en-US" altLang="en-US"/>
          </a:p>
        </p:txBody>
      </p:sp>
      <p:pic>
        <p:nvPicPr>
          <p:cNvPr id="4" name="Picture 3" descr="A crowd of people watching a baseball game&#10;&#10;Description automatically generated">
            <a:extLst>
              <a:ext uri="{FF2B5EF4-FFF2-40B4-BE49-F238E27FC236}">
                <a16:creationId xmlns:a16="http://schemas.microsoft.com/office/drawing/2014/main" id="{DCD9BC8A-92E2-4CAD-8A95-87E2BBE2EF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3432" y="1910570"/>
            <a:ext cx="4620921" cy="3708351"/>
          </a:xfrm>
          <a:prstGeom prst="rect">
            <a:avLst/>
          </a:prstGeom>
          <a:effectLst>
            <a:softEdge rad="38100"/>
          </a:effectLst>
        </p:spPr>
      </p:pic>
      <p:sp>
        <p:nvSpPr>
          <p:cNvPr id="5" name="Rectangle 4">
            <a:extLst>
              <a:ext uri="{FF2B5EF4-FFF2-40B4-BE49-F238E27FC236}">
                <a16:creationId xmlns:a16="http://schemas.microsoft.com/office/drawing/2014/main" id="{62BC30B3-457F-442D-A338-C1E295CB0BBF}"/>
              </a:ext>
            </a:extLst>
          </p:cNvPr>
          <p:cNvSpPr/>
          <p:nvPr/>
        </p:nvSpPr>
        <p:spPr>
          <a:xfrm>
            <a:off x="1059036" y="1540340"/>
            <a:ext cx="6256163" cy="4524315"/>
          </a:xfrm>
          <a:prstGeom prst="rect">
            <a:avLst/>
          </a:prstGeom>
        </p:spPr>
        <p:txBody>
          <a:bodyPr wrap="square">
            <a:spAutoFit/>
          </a:bodyPr>
          <a:lstStyle/>
          <a:p>
            <a:r>
              <a:rPr lang="en-GB" sz="2400" dirty="0">
                <a:solidFill>
                  <a:srgbClr val="002060"/>
                </a:solidFill>
                <a:ea typeface="Calibri" panose="020F0502020204030204" pitchFamily="34" charset="0"/>
                <a:cs typeface="Times New Roman" panose="02020603050405020304" pitchFamily="18" charset="0"/>
              </a:rPr>
              <a:t>Conversely, you will often find a regulation that permits only one or two over shoulder height bouncers per over. </a:t>
            </a:r>
          </a:p>
          <a:p>
            <a:endParaRPr lang="en-GB" sz="2400" dirty="0">
              <a:solidFill>
                <a:srgbClr val="002060"/>
              </a:solidFill>
              <a:ea typeface="Calibri" panose="020F0502020204030204" pitchFamily="34" charset="0"/>
              <a:cs typeface="Times New Roman" panose="02020603050405020304" pitchFamily="18" charset="0"/>
            </a:endParaRPr>
          </a:p>
          <a:p>
            <a:r>
              <a:rPr lang="en-GB" sz="2400" dirty="0">
                <a:solidFill>
                  <a:srgbClr val="002060"/>
                </a:solidFill>
                <a:ea typeface="Calibri" panose="020F0502020204030204" pitchFamily="34" charset="0"/>
                <a:cs typeface="Times New Roman" panose="02020603050405020304" pitchFamily="18" charset="0"/>
              </a:rPr>
              <a:t>In this case, the provision is in </a:t>
            </a:r>
            <a:r>
              <a:rPr lang="en-GB" sz="2400" b="1" u="sng" dirty="0">
                <a:solidFill>
                  <a:srgbClr val="002060"/>
                </a:solidFill>
                <a:ea typeface="Calibri" panose="020F0502020204030204" pitchFamily="34" charset="0"/>
                <a:cs typeface="Times New Roman" panose="02020603050405020304" pitchFamily="18" charset="0"/>
              </a:rPr>
              <a:t>addition</a:t>
            </a:r>
            <a:r>
              <a:rPr lang="en-GB" sz="2400" dirty="0">
                <a:solidFill>
                  <a:srgbClr val="002060"/>
                </a:solidFill>
                <a:ea typeface="Calibri" panose="020F0502020204030204" pitchFamily="34" charset="0"/>
                <a:cs typeface="Times New Roman" panose="02020603050405020304" pitchFamily="18" charset="0"/>
              </a:rPr>
              <a:t> to and does </a:t>
            </a:r>
            <a:r>
              <a:rPr lang="en-GB" sz="2400" b="1" u="sng" dirty="0">
                <a:solidFill>
                  <a:srgbClr val="002060"/>
                </a:solidFill>
                <a:ea typeface="Calibri" panose="020F0502020204030204" pitchFamily="34" charset="0"/>
                <a:cs typeface="Times New Roman" panose="02020603050405020304" pitchFamily="18" charset="0"/>
              </a:rPr>
              <a:t>not</a:t>
            </a:r>
            <a:r>
              <a:rPr lang="en-GB" sz="2400" dirty="0">
                <a:solidFill>
                  <a:srgbClr val="002060"/>
                </a:solidFill>
                <a:ea typeface="Calibri" panose="020F0502020204030204" pitchFamily="34" charset="0"/>
                <a:cs typeface="Times New Roman" panose="02020603050405020304" pitchFamily="18" charset="0"/>
              </a:rPr>
              <a:t> override Law 41.6. (Bowling of dangerous and unfair short pitched deliveries)</a:t>
            </a:r>
          </a:p>
          <a:p>
            <a:endParaRPr lang="en-GB" sz="2400" dirty="0">
              <a:solidFill>
                <a:srgbClr val="002060"/>
              </a:solidFill>
              <a:ea typeface="Calibri" panose="020F0502020204030204" pitchFamily="34" charset="0"/>
              <a:cs typeface="Times New Roman" panose="02020603050405020304" pitchFamily="18" charset="0"/>
            </a:endParaRPr>
          </a:p>
          <a:p>
            <a:r>
              <a:rPr lang="en-GB" sz="2400" dirty="0">
                <a:solidFill>
                  <a:srgbClr val="002060"/>
                </a:solidFill>
                <a:ea typeface="Calibri" panose="020F0502020204030204" pitchFamily="34" charset="0"/>
                <a:cs typeface="Times New Roman" panose="02020603050405020304" pitchFamily="18" charset="0"/>
              </a:rPr>
              <a:t>If you consider the delivery dangerous you must still invoke the sanctions in Law 41.6 even if it is one of those “allowed” in the over</a:t>
            </a:r>
            <a:endParaRPr lang="en-GB" sz="2400" dirty="0">
              <a:solidFill>
                <a:srgbClr val="002060"/>
              </a:solidFill>
            </a:endParaRPr>
          </a:p>
        </p:txBody>
      </p:sp>
      <p:sp>
        <p:nvSpPr>
          <p:cNvPr id="7" name="TextBox 6">
            <a:extLst>
              <a:ext uri="{FF2B5EF4-FFF2-40B4-BE49-F238E27FC236}">
                <a16:creationId xmlns:a16="http://schemas.microsoft.com/office/drawing/2014/main" id="{6504A527-DC18-439F-BDB2-F36EEFA9B966}"/>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18010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800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par>
                          <p:cTn id="8" fill="hold">
                            <p:stCondLst>
                              <p:cond delay="8500"/>
                            </p:stCondLst>
                            <p:childTnLst>
                              <p:par>
                                <p:cTn id="9" presetID="10" presetClass="entr" presetSubtype="0" fill="hold" nodeType="afterEffect">
                                  <p:stCondLst>
                                    <p:cond delay="8000"/>
                                  </p:stCondLst>
                                  <p:childTnLst>
                                    <p:set>
                                      <p:cBhvr>
                                        <p:cTn id="10" dur="1" fill="hold">
                                          <p:stCondLst>
                                            <p:cond delay="0"/>
                                          </p:stCondLst>
                                        </p:cTn>
                                        <p:tgtEl>
                                          <p:spTgt spid="5">
                                            <p:txEl>
                                              <p:pRg st="4" end="4"/>
                                            </p:txEl>
                                          </p:spTgt>
                                        </p:tgtEl>
                                        <p:attrNameLst>
                                          <p:attrName>style.visibility</p:attrName>
                                        </p:attrNameLst>
                                      </p:cBhvr>
                                      <p:to>
                                        <p:strVal val="visible"/>
                                      </p:to>
                                    </p:set>
                                    <p:animEffect transition="in" filter="fade">
                                      <p:cBhvr>
                                        <p:cTn id="11" dur="500"/>
                                        <p:tgtEl>
                                          <p:spTgt spid="5">
                                            <p:txEl>
                                              <p:pRg st="4" end="4"/>
                                            </p:txEl>
                                          </p:spTgt>
                                        </p:tgtEl>
                                      </p:cBhvr>
                                    </p:animEffect>
                                  </p:childTnLst>
                                </p:cTn>
                              </p:par>
                            </p:childTnLst>
                          </p:cTn>
                        </p:par>
                        <p:par>
                          <p:cTn id="12" fill="hold">
                            <p:stCondLst>
                              <p:cond delay="17000"/>
                            </p:stCondLst>
                            <p:childTnLst>
                              <p:par>
                                <p:cTn id="13" presetID="1" presetClass="entr" presetSubtype="0" fill="hold" grpId="0" nodeType="afterEffect">
                                  <p:stCondLst>
                                    <p:cond delay="500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C5671B-15EE-44D2-AE09-025A6D97D9CD}"/>
              </a:ext>
            </a:extLst>
          </p:cNvPr>
          <p:cNvSpPr>
            <a:spLocks noGrp="1"/>
          </p:cNvSpPr>
          <p:nvPr>
            <p:ph type="sldNum" sz="quarter" idx="10"/>
          </p:nvPr>
        </p:nvSpPr>
        <p:spPr/>
        <p:txBody>
          <a:bodyPr/>
          <a:lstStyle/>
          <a:p>
            <a:fld id="{6166D983-3F05-4752-A4A4-475711FD8D30}" type="slidenum">
              <a:rPr lang="en-US" altLang="en-US" smtClean="0"/>
              <a:pPr/>
              <a:t>12</a:t>
            </a:fld>
            <a:endParaRPr lang="en-US" altLang="en-US"/>
          </a:p>
        </p:txBody>
      </p:sp>
      <p:sp>
        <p:nvSpPr>
          <p:cNvPr id="3" name="TextBox 2">
            <a:extLst>
              <a:ext uri="{FF2B5EF4-FFF2-40B4-BE49-F238E27FC236}">
                <a16:creationId xmlns:a16="http://schemas.microsoft.com/office/drawing/2014/main" id="{C0BB9BE1-006C-4522-BCA9-12DDD9E13142}"/>
              </a:ext>
            </a:extLst>
          </p:cNvPr>
          <p:cNvSpPr txBox="1"/>
          <p:nvPr/>
        </p:nvSpPr>
        <p:spPr>
          <a:xfrm>
            <a:off x="1939093" y="1399227"/>
            <a:ext cx="7762061" cy="523220"/>
          </a:xfrm>
          <a:prstGeom prst="rect">
            <a:avLst/>
          </a:prstGeom>
          <a:noFill/>
        </p:spPr>
        <p:txBody>
          <a:bodyPr wrap="none" rtlCol="0">
            <a:spAutoFit/>
          </a:bodyPr>
          <a:lstStyle/>
          <a:p>
            <a:r>
              <a:rPr lang="en-GB" sz="2800" dirty="0">
                <a:solidFill>
                  <a:srgbClr val="002060"/>
                </a:solidFill>
              </a:rPr>
              <a:t>Other areas of potential problems –</a:t>
            </a:r>
            <a:r>
              <a:rPr lang="en-GB" sz="2800" b="1" dirty="0">
                <a:solidFill>
                  <a:srgbClr val="002060"/>
                </a:solidFill>
              </a:rPr>
              <a:t> </a:t>
            </a:r>
            <a:r>
              <a:rPr lang="en-GB" sz="2800" b="1" u="sng" dirty="0">
                <a:solidFill>
                  <a:srgbClr val="002060"/>
                </a:solidFill>
              </a:rPr>
              <a:t>The Result</a:t>
            </a:r>
          </a:p>
        </p:txBody>
      </p:sp>
      <p:pic>
        <p:nvPicPr>
          <p:cNvPr id="1026" name="Picture 2" descr="England win cricket World Cup after dramatic super over victory ...">
            <a:extLst>
              <a:ext uri="{FF2B5EF4-FFF2-40B4-BE49-F238E27FC236}">
                <a16:creationId xmlns:a16="http://schemas.microsoft.com/office/drawing/2014/main" id="{41FA6313-10A3-4E3D-9C21-028D19CCB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653" y="2480608"/>
            <a:ext cx="5517137" cy="3671404"/>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97CBCD8-D4BB-4E45-8AF8-EF199EA017E2}"/>
              </a:ext>
            </a:extLst>
          </p:cNvPr>
          <p:cNvSpPr txBox="1"/>
          <p:nvPr/>
        </p:nvSpPr>
        <p:spPr>
          <a:xfrm>
            <a:off x="1023392" y="2028464"/>
            <a:ext cx="9294532" cy="3262432"/>
          </a:xfrm>
          <a:prstGeom prst="rect">
            <a:avLst/>
          </a:prstGeom>
          <a:noFill/>
        </p:spPr>
        <p:txBody>
          <a:bodyPr wrap="none" rtlCol="0">
            <a:spAutoFit/>
          </a:bodyPr>
          <a:lstStyle/>
          <a:p>
            <a:pPr>
              <a:spcAft>
                <a:spcPts val="600"/>
              </a:spcAft>
            </a:pPr>
            <a:r>
              <a:rPr lang="en-GB" sz="2800" dirty="0">
                <a:solidFill>
                  <a:srgbClr val="002060"/>
                </a:solidFill>
              </a:rPr>
              <a:t>Most cricket is limited overs - Who scores most runs wins</a:t>
            </a:r>
          </a:p>
          <a:p>
            <a:pPr>
              <a:spcAft>
                <a:spcPts val="600"/>
              </a:spcAft>
            </a:pPr>
            <a:r>
              <a:rPr lang="en-GB" sz="2800" dirty="0">
                <a:solidFill>
                  <a:srgbClr val="002060"/>
                </a:solidFill>
              </a:rPr>
              <a:t>But what if the scores are level</a:t>
            </a:r>
            <a:r>
              <a:rPr lang="en-GB" sz="2400" dirty="0">
                <a:solidFill>
                  <a:srgbClr val="002060"/>
                </a:solidFill>
              </a:rPr>
              <a:t>?</a:t>
            </a:r>
          </a:p>
          <a:p>
            <a:pPr marL="342900" indent="-342900">
              <a:spcAft>
                <a:spcPts val="600"/>
              </a:spcAft>
              <a:buFont typeface="Arial" panose="020B0604020202020204" pitchFamily="34" charset="0"/>
              <a:buChar char="•"/>
            </a:pPr>
            <a:r>
              <a:rPr lang="en-GB" sz="2400" dirty="0">
                <a:solidFill>
                  <a:srgbClr val="002060"/>
                </a:solidFill>
              </a:rPr>
              <a:t>Does it go on wickets lost?</a:t>
            </a:r>
          </a:p>
          <a:p>
            <a:pPr marL="342900" indent="-342900">
              <a:spcAft>
                <a:spcPts val="600"/>
              </a:spcAft>
              <a:buFont typeface="Arial" panose="020B0604020202020204" pitchFamily="34" charset="0"/>
              <a:buChar char="•"/>
            </a:pPr>
            <a:r>
              <a:rPr lang="en-GB" sz="2400" dirty="0">
                <a:solidFill>
                  <a:srgbClr val="002060"/>
                </a:solidFill>
              </a:rPr>
              <a:t>Super over?</a:t>
            </a:r>
          </a:p>
          <a:p>
            <a:pPr marL="342900" indent="-342900">
              <a:spcAft>
                <a:spcPts val="600"/>
              </a:spcAft>
              <a:buFont typeface="Arial" panose="020B0604020202020204" pitchFamily="34" charset="0"/>
              <a:buChar char="•"/>
            </a:pPr>
            <a:r>
              <a:rPr lang="en-GB" sz="2400" dirty="0">
                <a:solidFill>
                  <a:srgbClr val="002060"/>
                </a:solidFill>
              </a:rPr>
              <a:t>Countback to penultimate over?</a:t>
            </a:r>
          </a:p>
          <a:p>
            <a:pPr marL="342900" indent="-342900">
              <a:spcAft>
                <a:spcPts val="600"/>
              </a:spcAft>
              <a:buFont typeface="Arial" panose="020B0604020202020204" pitchFamily="34" charset="0"/>
              <a:buChar char="•"/>
            </a:pPr>
            <a:r>
              <a:rPr lang="en-GB" sz="2400" dirty="0">
                <a:solidFill>
                  <a:srgbClr val="002060"/>
                </a:solidFill>
              </a:rPr>
              <a:t>Countback to Power Play overs?</a:t>
            </a:r>
          </a:p>
          <a:p>
            <a:pPr marL="342900" indent="-342900">
              <a:spcAft>
                <a:spcPts val="600"/>
              </a:spcAft>
              <a:buFont typeface="Arial" panose="020B0604020202020204" pitchFamily="34" charset="0"/>
              <a:buChar char="•"/>
            </a:pPr>
            <a:r>
              <a:rPr lang="en-GB" sz="2400" dirty="0">
                <a:solidFill>
                  <a:srgbClr val="002060"/>
                </a:solidFill>
              </a:rPr>
              <a:t>Is it a “Tie”?</a:t>
            </a:r>
          </a:p>
        </p:txBody>
      </p:sp>
      <p:sp>
        <p:nvSpPr>
          <p:cNvPr id="5" name="TextBox 4">
            <a:extLst>
              <a:ext uri="{FF2B5EF4-FFF2-40B4-BE49-F238E27FC236}">
                <a16:creationId xmlns:a16="http://schemas.microsoft.com/office/drawing/2014/main" id="{5EE5C831-EB9D-41BD-B3BF-F4B8738C4131}"/>
              </a:ext>
            </a:extLst>
          </p:cNvPr>
          <p:cNvSpPr txBox="1"/>
          <p:nvPr/>
        </p:nvSpPr>
        <p:spPr>
          <a:xfrm>
            <a:off x="1189312" y="5213008"/>
            <a:ext cx="5469034" cy="1200329"/>
          </a:xfrm>
          <a:prstGeom prst="rect">
            <a:avLst/>
          </a:prstGeom>
          <a:noFill/>
        </p:spPr>
        <p:txBody>
          <a:bodyPr wrap="square" rtlCol="0">
            <a:spAutoFit/>
          </a:bodyPr>
          <a:lstStyle/>
          <a:p>
            <a:r>
              <a:rPr lang="en-GB" sz="2400" dirty="0">
                <a:solidFill>
                  <a:srgbClr val="002060"/>
                </a:solidFill>
              </a:rPr>
              <a:t>As the umpires, you MUST know how the result is decided before the game starts</a:t>
            </a:r>
          </a:p>
        </p:txBody>
      </p:sp>
      <p:sp>
        <p:nvSpPr>
          <p:cNvPr id="8" name="TextBox 7">
            <a:extLst>
              <a:ext uri="{FF2B5EF4-FFF2-40B4-BE49-F238E27FC236}">
                <a16:creationId xmlns:a16="http://schemas.microsoft.com/office/drawing/2014/main" id="{4CD289AA-A069-419C-BC7C-F4C1DBA826A0}"/>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425363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500"/>
                            </p:stCondLst>
                            <p:childTnLst>
                              <p:par>
                                <p:cTn id="9" presetID="10" presetClass="entr" presetSubtype="0" fill="hold" nodeType="afterEffect">
                                  <p:stCondLst>
                                    <p:cond delay="4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0"/>
                            </p:stCondLst>
                            <p:childTnLst>
                              <p:par>
                                <p:cTn id="13" presetID="10" presetClass="entr" presetSubtype="0" fill="hold" nodeType="afterEffect">
                                  <p:stCondLst>
                                    <p:cond delay="4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4500"/>
                            </p:stCondLst>
                            <p:childTnLst>
                              <p:par>
                                <p:cTn id="17" presetID="10" presetClass="entr" presetSubtype="0" fill="hold" nodeType="afterEffect">
                                  <p:stCondLst>
                                    <p:cond delay="3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8000"/>
                            </p:stCondLst>
                            <p:childTnLst>
                              <p:par>
                                <p:cTn id="21" presetID="10" presetClass="entr" presetSubtype="0" fill="hold" nodeType="afterEffect">
                                  <p:stCondLst>
                                    <p:cond delay="2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21000"/>
                            </p:stCondLst>
                            <p:childTnLst>
                              <p:par>
                                <p:cTn id="25" presetID="10" presetClass="entr" presetSubtype="0" fill="hold" nodeType="afterEffect">
                                  <p:stCondLst>
                                    <p:cond delay="30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par>
                          <p:cTn id="28" fill="hold">
                            <p:stCondLst>
                              <p:cond delay="24500"/>
                            </p:stCondLst>
                            <p:childTnLst>
                              <p:par>
                                <p:cTn id="29" presetID="10" presetClass="entr" presetSubtype="0" fill="hold" nodeType="afterEffect">
                                  <p:stCondLst>
                                    <p:cond delay="300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childTnLst>
                          </p:cTn>
                        </p:par>
                        <p:par>
                          <p:cTn id="32" fill="hold">
                            <p:stCondLst>
                              <p:cond delay="28000"/>
                            </p:stCondLst>
                            <p:childTnLst>
                              <p:par>
                                <p:cTn id="33" presetID="10" presetClass="entr" presetSubtype="0" fill="hold" grpId="0" nodeType="afterEffect">
                                  <p:stCondLst>
                                    <p:cond delay="30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31500"/>
                            </p:stCondLst>
                            <p:childTnLst>
                              <p:par>
                                <p:cTn id="37" presetID="1" presetClass="entr" presetSubtype="0" fill="hold" grpId="0" nodeType="afterEffect">
                                  <p:stCondLst>
                                    <p:cond delay="500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9D592A-DFEC-4ACA-BD94-9312BF8AA00A}"/>
              </a:ext>
            </a:extLst>
          </p:cNvPr>
          <p:cNvSpPr>
            <a:spLocks noGrp="1"/>
          </p:cNvSpPr>
          <p:nvPr>
            <p:ph type="sldNum" sz="quarter" idx="10"/>
          </p:nvPr>
        </p:nvSpPr>
        <p:spPr/>
        <p:txBody>
          <a:bodyPr/>
          <a:lstStyle/>
          <a:p>
            <a:fld id="{6166D983-3F05-4752-A4A4-475711FD8D30}" type="slidenum">
              <a:rPr lang="en-US" altLang="en-US" smtClean="0"/>
              <a:pPr/>
              <a:t>13</a:t>
            </a:fld>
            <a:endParaRPr lang="en-US" altLang="en-US"/>
          </a:p>
        </p:txBody>
      </p:sp>
      <p:sp>
        <p:nvSpPr>
          <p:cNvPr id="3" name="TextBox 2">
            <a:extLst>
              <a:ext uri="{FF2B5EF4-FFF2-40B4-BE49-F238E27FC236}">
                <a16:creationId xmlns:a16="http://schemas.microsoft.com/office/drawing/2014/main" id="{CEEB0D53-1698-40E7-9F00-BD748D8DC81A}"/>
              </a:ext>
            </a:extLst>
          </p:cNvPr>
          <p:cNvSpPr txBox="1"/>
          <p:nvPr/>
        </p:nvSpPr>
        <p:spPr>
          <a:xfrm>
            <a:off x="2015395" y="1313856"/>
            <a:ext cx="7762061" cy="523220"/>
          </a:xfrm>
          <a:prstGeom prst="rect">
            <a:avLst/>
          </a:prstGeom>
          <a:noFill/>
        </p:spPr>
        <p:txBody>
          <a:bodyPr wrap="none" rtlCol="0">
            <a:spAutoFit/>
          </a:bodyPr>
          <a:lstStyle/>
          <a:p>
            <a:r>
              <a:rPr lang="en-GB" sz="2800" dirty="0">
                <a:solidFill>
                  <a:srgbClr val="002060"/>
                </a:solidFill>
              </a:rPr>
              <a:t>Other areas of potential problems –</a:t>
            </a:r>
            <a:r>
              <a:rPr lang="en-GB" sz="2800" b="1" dirty="0">
                <a:solidFill>
                  <a:srgbClr val="002060"/>
                </a:solidFill>
              </a:rPr>
              <a:t> </a:t>
            </a:r>
            <a:r>
              <a:rPr lang="en-GB" sz="2800" b="1" u="sng" dirty="0">
                <a:solidFill>
                  <a:srgbClr val="002060"/>
                </a:solidFill>
              </a:rPr>
              <a:t>The Result</a:t>
            </a:r>
          </a:p>
        </p:txBody>
      </p:sp>
      <p:pic>
        <p:nvPicPr>
          <p:cNvPr id="2050" name="Picture 2" descr="The Ashes: Joe Root must give up England captaincy now for his own ...">
            <a:extLst>
              <a:ext uri="{FF2B5EF4-FFF2-40B4-BE49-F238E27FC236}">
                <a16:creationId xmlns:a16="http://schemas.microsoft.com/office/drawing/2014/main" id="{9B6F3E6D-2C96-4E21-979C-A6C7A936C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800" y="2480400"/>
            <a:ext cx="5518800" cy="323970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9268833-7D37-46AE-B5B4-1FC54B87838F}"/>
              </a:ext>
            </a:extLst>
          </p:cNvPr>
          <p:cNvSpPr txBox="1"/>
          <p:nvPr/>
        </p:nvSpPr>
        <p:spPr>
          <a:xfrm>
            <a:off x="1069944" y="1962708"/>
            <a:ext cx="10141366" cy="523220"/>
          </a:xfrm>
          <a:prstGeom prst="rect">
            <a:avLst/>
          </a:prstGeom>
          <a:noFill/>
        </p:spPr>
        <p:txBody>
          <a:bodyPr wrap="none" rtlCol="0">
            <a:spAutoFit/>
          </a:bodyPr>
          <a:lstStyle/>
          <a:p>
            <a:r>
              <a:rPr lang="en-GB" sz="2800" dirty="0">
                <a:solidFill>
                  <a:srgbClr val="002060"/>
                </a:solidFill>
              </a:rPr>
              <a:t>In Timed games you also have the options of a Draw and a Tie</a:t>
            </a:r>
          </a:p>
        </p:txBody>
      </p:sp>
      <p:sp>
        <p:nvSpPr>
          <p:cNvPr id="6" name="TextBox 5">
            <a:extLst>
              <a:ext uri="{FF2B5EF4-FFF2-40B4-BE49-F238E27FC236}">
                <a16:creationId xmlns:a16="http://schemas.microsoft.com/office/drawing/2014/main" id="{3BB277B3-9CD7-4E9B-8717-A64834B5803B}"/>
              </a:ext>
            </a:extLst>
          </p:cNvPr>
          <p:cNvSpPr txBox="1"/>
          <p:nvPr/>
        </p:nvSpPr>
        <p:spPr>
          <a:xfrm>
            <a:off x="1060175" y="4289669"/>
            <a:ext cx="5208105" cy="1938992"/>
          </a:xfrm>
          <a:prstGeom prst="rect">
            <a:avLst/>
          </a:prstGeom>
          <a:noFill/>
        </p:spPr>
        <p:txBody>
          <a:bodyPr wrap="square" rtlCol="0">
            <a:spAutoFit/>
          </a:bodyPr>
          <a:lstStyle/>
          <a:p>
            <a:r>
              <a:rPr lang="en-GB" sz="2400" dirty="0">
                <a:solidFill>
                  <a:srgbClr val="002060"/>
                </a:solidFill>
              </a:rPr>
              <a:t>Thankfully, that is usually more of a </a:t>
            </a:r>
          </a:p>
          <a:p>
            <a:r>
              <a:rPr lang="en-GB" sz="2400" dirty="0">
                <a:solidFill>
                  <a:srgbClr val="002060"/>
                </a:solidFill>
              </a:rPr>
              <a:t>problem for the scorers than the umpires…</a:t>
            </a:r>
          </a:p>
          <a:p>
            <a:r>
              <a:rPr lang="en-GB" sz="2400" dirty="0">
                <a:solidFill>
                  <a:srgbClr val="002060"/>
                </a:solidFill>
              </a:rPr>
              <a:t>But you still need to be aware of it and the pressures that it might bring.</a:t>
            </a:r>
          </a:p>
        </p:txBody>
      </p:sp>
      <p:sp>
        <p:nvSpPr>
          <p:cNvPr id="7" name="TextBox 6">
            <a:extLst>
              <a:ext uri="{FF2B5EF4-FFF2-40B4-BE49-F238E27FC236}">
                <a16:creationId xmlns:a16="http://schemas.microsoft.com/office/drawing/2014/main" id="{B32C2072-C6DB-4AA3-A401-E4F39C61928A}"/>
              </a:ext>
            </a:extLst>
          </p:cNvPr>
          <p:cNvSpPr txBox="1"/>
          <p:nvPr/>
        </p:nvSpPr>
        <p:spPr>
          <a:xfrm>
            <a:off x="1060175" y="2531168"/>
            <a:ext cx="5448625" cy="1846659"/>
          </a:xfrm>
          <a:prstGeom prst="rect">
            <a:avLst/>
          </a:prstGeom>
          <a:noFill/>
        </p:spPr>
        <p:txBody>
          <a:bodyPr wrap="square" rtlCol="0">
            <a:spAutoFit/>
          </a:bodyPr>
          <a:lstStyle/>
          <a:p>
            <a:r>
              <a:rPr lang="en-GB" sz="2400" dirty="0">
                <a:solidFill>
                  <a:srgbClr val="002060"/>
                </a:solidFill>
              </a:rPr>
              <a:t>But even that may be further  complicated by such things as “winning draws” depending on run rates or other considerations.</a:t>
            </a:r>
          </a:p>
          <a:p>
            <a:endParaRPr lang="en-GB" dirty="0"/>
          </a:p>
        </p:txBody>
      </p:sp>
      <p:sp>
        <p:nvSpPr>
          <p:cNvPr id="9" name="TextBox 8">
            <a:extLst>
              <a:ext uri="{FF2B5EF4-FFF2-40B4-BE49-F238E27FC236}">
                <a16:creationId xmlns:a16="http://schemas.microsoft.com/office/drawing/2014/main" id="{8A0E2D5B-C465-47B6-88A0-7998FDCECC1D}"/>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336624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3500"/>
                            </p:stCondLst>
                            <p:childTnLst>
                              <p:par>
                                <p:cTn id="9" presetID="1" presetClass="entr" presetSubtype="0" fill="hold" grpId="0" nodeType="afterEffect">
                                  <p:stCondLst>
                                    <p:cond delay="300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6500"/>
                            </p:stCondLst>
                            <p:childTnLst>
                              <p:par>
                                <p:cTn id="12" presetID="10" presetClass="entr" presetSubtype="0" fill="hold" grpId="0" nodeType="afterEffect">
                                  <p:stCondLst>
                                    <p:cond delay="7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4000"/>
                            </p:stCondLst>
                            <p:childTnLst>
                              <p:par>
                                <p:cTn id="16" presetID="1" presetClass="entr" presetSubtype="0" fill="hold" grpId="0" nodeType="afterEffect">
                                  <p:stCondLst>
                                    <p:cond delay="500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0B567B-E9A5-408E-9A8F-6301FB05AA66}"/>
              </a:ext>
            </a:extLst>
          </p:cNvPr>
          <p:cNvSpPr>
            <a:spLocks noGrp="1"/>
          </p:cNvSpPr>
          <p:nvPr>
            <p:ph type="sldNum" sz="quarter" idx="10"/>
          </p:nvPr>
        </p:nvSpPr>
        <p:spPr/>
        <p:txBody>
          <a:bodyPr/>
          <a:lstStyle/>
          <a:p>
            <a:fld id="{6166D983-3F05-4752-A4A4-475711FD8D30}" type="slidenum">
              <a:rPr lang="en-US" altLang="en-US" smtClean="0"/>
              <a:pPr/>
              <a:t>14</a:t>
            </a:fld>
            <a:endParaRPr lang="en-US" altLang="en-US"/>
          </a:p>
        </p:txBody>
      </p:sp>
      <p:sp>
        <p:nvSpPr>
          <p:cNvPr id="3" name="TextBox 2">
            <a:extLst>
              <a:ext uri="{FF2B5EF4-FFF2-40B4-BE49-F238E27FC236}">
                <a16:creationId xmlns:a16="http://schemas.microsoft.com/office/drawing/2014/main" id="{EABFE5AF-0C98-4F97-9031-349784C0F91A}"/>
              </a:ext>
            </a:extLst>
          </p:cNvPr>
          <p:cNvSpPr txBox="1"/>
          <p:nvPr/>
        </p:nvSpPr>
        <p:spPr>
          <a:xfrm>
            <a:off x="2500897" y="1393866"/>
            <a:ext cx="7157729" cy="523220"/>
          </a:xfrm>
          <a:prstGeom prst="rect">
            <a:avLst/>
          </a:prstGeom>
          <a:noFill/>
        </p:spPr>
        <p:txBody>
          <a:bodyPr wrap="none" rtlCol="0">
            <a:spAutoFit/>
          </a:bodyPr>
          <a:lstStyle/>
          <a:p>
            <a:r>
              <a:rPr lang="en-GB" sz="2800" dirty="0">
                <a:solidFill>
                  <a:srgbClr val="002060"/>
                </a:solidFill>
              </a:rPr>
              <a:t>Simpler(?) matters – </a:t>
            </a:r>
            <a:r>
              <a:rPr lang="en-GB" sz="2800" b="1" dirty="0">
                <a:solidFill>
                  <a:srgbClr val="002060"/>
                </a:solidFill>
              </a:rPr>
              <a:t> </a:t>
            </a:r>
            <a:r>
              <a:rPr lang="en-GB" sz="2800" b="1" u="sng" dirty="0">
                <a:solidFill>
                  <a:srgbClr val="002060"/>
                </a:solidFill>
              </a:rPr>
              <a:t>Limitations on overs</a:t>
            </a:r>
          </a:p>
        </p:txBody>
      </p:sp>
      <p:sp>
        <p:nvSpPr>
          <p:cNvPr id="4" name="TextBox 3">
            <a:extLst>
              <a:ext uri="{FF2B5EF4-FFF2-40B4-BE49-F238E27FC236}">
                <a16:creationId xmlns:a16="http://schemas.microsoft.com/office/drawing/2014/main" id="{E2A533D7-0550-4AE8-A004-5AB8F0E8F53F}"/>
              </a:ext>
            </a:extLst>
          </p:cNvPr>
          <p:cNvSpPr txBox="1"/>
          <p:nvPr/>
        </p:nvSpPr>
        <p:spPr>
          <a:xfrm>
            <a:off x="1166191" y="1991517"/>
            <a:ext cx="10733072" cy="4247317"/>
          </a:xfrm>
          <a:prstGeom prst="rect">
            <a:avLst/>
          </a:prstGeom>
          <a:noFill/>
        </p:spPr>
        <p:txBody>
          <a:bodyPr wrap="square" rtlCol="0">
            <a:spAutoFit/>
          </a:bodyPr>
          <a:lstStyle/>
          <a:p>
            <a:r>
              <a:rPr lang="en-GB" sz="2400" dirty="0">
                <a:solidFill>
                  <a:srgbClr val="002060"/>
                </a:solidFill>
              </a:rPr>
              <a:t>In “Limited Overs” games this will be stated as how many overs per innings…</a:t>
            </a:r>
          </a:p>
          <a:p>
            <a:r>
              <a:rPr lang="en-GB" sz="2400" dirty="0">
                <a:solidFill>
                  <a:srgbClr val="002060"/>
                </a:solidFill>
              </a:rPr>
              <a:t>… and probably how many overs per bowler – </a:t>
            </a:r>
            <a:br>
              <a:rPr lang="en-GB" sz="2400" dirty="0">
                <a:solidFill>
                  <a:srgbClr val="002060"/>
                </a:solidFill>
              </a:rPr>
            </a:br>
            <a:endParaRPr lang="en-GB" sz="2400" dirty="0">
              <a:solidFill>
                <a:srgbClr val="002060"/>
              </a:solidFill>
            </a:endParaRPr>
          </a:p>
          <a:p>
            <a:pPr>
              <a:spcAft>
                <a:spcPts val="600"/>
              </a:spcAft>
            </a:pPr>
            <a:r>
              <a:rPr lang="en-GB" sz="2400" dirty="0">
                <a:solidFill>
                  <a:srgbClr val="002060"/>
                </a:solidFill>
              </a:rPr>
              <a:t>BUT!</a:t>
            </a:r>
          </a:p>
          <a:p>
            <a:pPr marL="342900" indent="-342900">
              <a:spcAft>
                <a:spcPts val="600"/>
              </a:spcAft>
              <a:buFont typeface="Arial" panose="020B0604020202020204" pitchFamily="34" charset="0"/>
              <a:buChar char="•"/>
            </a:pPr>
            <a:r>
              <a:rPr lang="en-GB" sz="2400" dirty="0">
                <a:solidFill>
                  <a:srgbClr val="002060"/>
                </a:solidFill>
              </a:rPr>
              <a:t>How does that change if you have to start late?</a:t>
            </a:r>
          </a:p>
          <a:p>
            <a:pPr marL="342900" indent="-342900">
              <a:spcAft>
                <a:spcPts val="600"/>
              </a:spcAft>
              <a:buFont typeface="Arial" panose="020B0604020202020204" pitchFamily="34" charset="0"/>
              <a:buChar char="•"/>
            </a:pPr>
            <a:r>
              <a:rPr lang="en-GB" sz="2400" dirty="0">
                <a:solidFill>
                  <a:srgbClr val="002060"/>
                </a:solidFill>
              </a:rPr>
              <a:t>Is there any “golden time” where you don’t lose overs?</a:t>
            </a:r>
          </a:p>
          <a:p>
            <a:pPr marL="342900" indent="-342900">
              <a:spcAft>
                <a:spcPts val="600"/>
              </a:spcAft>
              <a:buFont typeface="Arial" panose="020B0604020202020204" pitchFamily="34" charset="0"/>
              <a:buChar char="•"/>
            </a:pPr>
            <a:r>
              <a:rPr lang="en-GB" sz="2400" dirty="0">
                <a:solidFill>
                  <a:srgbClr val="002060"/>
                </a:solidFill>
              </a:rPr>
              <a:t>At what rate do you lose overs?</a:t>
            </a:r>
          </a:p>
          <a:p>
            <a:pPr marL="342900" indent="-342900">
              <a:spcAft>
                <a:spcPts val="600"/>
              </a:spcAft>
              <a:buFont typeface="Arial" panose="020B0604020202020204" pitchFamily="34" charset="0"/>
              <a:buChar char="•"/>
            </a:pPr>
            <a:r>
              <a:rPr lang="en-GB" sz="2400" dirty="0">
                <a:solidFill>
                  <a:srgbClr val="002060"/>
                </a:solidFill>
              </a:rPr>
              <a:t>What if there is an interruption after you have started?</a:t>
            </a:r>
          </a:p>
          <a:p>
            <a:pPr marL="342900" indent="-342900">
              <a:spcAft>
                <a:spcPts val="600"/>
              </a:spcAft>
              <a:buFont typeface="Arial" panose="020B0604020202020204" pitchFamily="34" charset="0"/>
              <a:buChar char="•"/>
            </a:pPr>
            <a:r>
              <a:rPr lang="en-GB" sz="2400" dirty="0">
                <a:solidFill>
                  <a:srgbClr val="002060"/>
                </a:solidFill>
              </a:rPr>
              <a:t>What if there is an interruption in the second innings but not in the first?</a:t>
            </a:r>
          </a:p>
          <a:p>
            <a:pPr marL="342900" indent="-342900">
              <a:spcAft>
                <a:spcPts val="600"/>
              </a:spcAft>
              <a:buFont typeface="Arial" panose="020B0604020202020204" pitchFamily="34" charset="0"/>
              <a:buChar char="•"/>
            </a:pPr>
            <a:r>
              <a:rPr lang="en-GB" sz="2400" dirty="0">
                <a:solidFill>
                  <a:srgbClr val="002060"/>
                </a:solidFill>
              </a:rPr>
              <a:t>Are there a minimum number of overs to constitute a game?</a:t>
            </a:r>
          </a:p>
        </p:txBody>
      </p:sp>
      <p:pic>
        <p:nvPicPr>
          <p:cNvPr id="7170" name="Picture 2" descr="Why can't cricket be rain-proof?">
            <a:extLst>
              <a:ext uri="{FF2B5EF4-FFF2-40B4-BE49-F238E27FC236}">
                <a16:creationId xmlns:a16="http://schemas.microsoft.com/office/drawing/2014/main" id="{BD38EA46-158D-4B4A-A4E9-1CF2C629D7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8063" y="2431660"/>
            <a:ext cx="2941200" cy="168351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3A38832-8E30-472F-81E6-B5A55F2D7647}"/>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94148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4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8000"/>
                            </p:stCondLst>
                            <p:childTnLst>
                              <p:par>
                                <p:cTn id="13" presetID="10" presetClass="entr" presetSubtype="0" fill="hold" nodeType="afterEffect">
                                  <p:stCondLst>
                                    <p:cond delay="3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1500"/>
                            </p:stCondLst>
                            <p:childTnLst>
                              <p:par>
                                <p:cTn id="17" presetID="10" presetClass="entr" presetSubtype="0" fill="hold" nodeType="afterEffect">
                                  <p:stCondLst>
                                    <p:cond delay="2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4000"/>
                            </p:stCondLst>
                            <p:childTnLst>
                              <p:par>
                                <p:cTn id="21" presetID="10" presetClass="entr" presetSubtype="0" fill="hold" nodeType="afterEffect">
                                  <p:stCondLst>
                                    <p:cond delay="2000"/>
                                  </p:stCondLst>
                                  <p:childTnLst>
                                    <p:set>
                                      <p:cBhvr>
                                        <p:cTn id="22" dur="1" fill="hold">
                                          <p:stCondLst>
                                            <p:cond delay="0"/>
                                          </p:stCondLst>
                                        </p:cTn>
                                        <p:tgtEl>
                                          <p:spTgt spid="7170"/>
                                        </p:tgtEl>
                                        <p:attrNameLst>
                                          <p:attrName>style.visibility</p:attrName>
                                        </p:attrNameLst>
                                      </p:cBhvr>
                                      <p:to>
                                        <p:strVal val="visible"/>
                                      </p:to>
                                    </p:set>
                                    <p:animEffect transition="in" filter="fade">
                                      <p:cBhvr>
                                        <p:cTn id="23" dur="500"/>
                                        <p:tgtEl>
                                          <p:spTgt spid="7170"/>
                                        </p:tgtEl>
                                      </p:cBhvr>
                                    </p:animEffect>
                                  </p:childTnLst>
                                </p:cTn>
                              </p:par>
                            </p:childTnLst>
                          </p:cTn>
                        </p:par>
                        <p:par>
                          <p:cTn id="24" fill="hold">
                            <p:stCondLst>
                              <p:cond delay="16500"/>
                            </p:stCondLst>
                            <p:childTnLst>
                              <p:par>
                                <p:cTn id="25" presetID="10" presetClass="entr" presetSubtype="0" fill="hold" nodeType="afterEffect">
                                  <p:stCondLst>
                                    <p:cond delay="300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par>
                          <p:cTn id="28" fill="hold">
                            <p:stCondLst>
                              <p:cond delay="20000"/>
                            </p:stCondLst>
                            <p:childTnLst>
                              <p:par>
                                <p:cTn id="29" presetID="10" presetClass="entr" presetSubtype="0" fill="hold" nodeType="afterEffect">
                                  <p:stCondLst>
                                    <p:cond delay="300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500"/>
                                        <p:tgtEl>
                                          <p:spTgt spid="4">
                                            <p:txEl>
                                              <p:pRg st="5" end="5"/>
                                            </p:txEl>
                                          </p:spTgt>
                                        </p:tgtEl>
                                      </p:cBhvr>
                                    </p:animEffect>
                                  </p:childTnLst>
                                </p:cTn>
                              </p:par>
                            </p:childTnLst>
                          </p:cTn>
                        </p:par>
                        <p:par>
                          <p:cTn id="32" fill="hold">
                            <p:stCondLst>
                              <p:cond delay="23500"/>
                            </p:stCondLst>
                            <p:childTnLst>
                              <p:par>
                                <p:cTn id="33" presetID="10" presetClass="entr" presetSubtype="0" fill="hold" nodeType="afterEffect">
                                  <p:stCondLst>
                                    <p:cond delay="300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par>
                          <p:cTn id="36" fill="hold">
                            <p:stCondLst>
                              <p:cond delay="27000"/>
                            </p:stCondLst>
                            <p:childTnLst>
                              <p:par>
                                <p:cTn id="37" presetID="10" presetClass="entr" presetSubtype="0" fill="hold" nodeType="afterEffect">
                                  <p:stCondLst>
                                    <p:cond delay="3000"/>
                                  </p:stCondLst>
                                  <p:childTnLst>
                                    <p:set>
                                      <p:cBhvr>
                                        <p:cTn id="38" dur="1" fill="hold">
                                          <p:stCondLst>
                                            <p:cond delay="0"/>
                                          </p:stCondLst>
                                        </p:cTn>
                                        <p:tgtEl>
                                          <p:spTgt spid="4">
                                            <p:txEl>
                                              <p:pRg st="7" end="7"/>
                                            </p:txEl>
                                          </p:spTgt>
                                        </p:tgtEl>
                                        <p:attrNameLst>
                                          <p:attrName>style.visibility</p:attrName>
                                        </p:attrNameLst>
                                      </p:cBhvr>
                                      <p:to>
                                        <p:strVal val="visible"/>
                                      </p:to>
                                    </p:set>
                                    <p:animEffect transition="in" filter="fade">
                                      <p:cBhvr>
                                        <p:cTn id="39" dur="500"/>
                                        <p:tgtEl>
                                          <p:spTgt spid="4">
                                            <p:txEl>
                                              <p:pRg st="7" end="7"/>
                                            </p:txEl>
                                          </p:spTgt>
                                        </p:tgtEl>
                                      </p:cBhvr>
                                    </p:animEffect>
                                  </p:childTnLst>
                                </p:cTn>
                              </p:par>
                            </p:childTnLst>
                          </p:cTn>
                        </p:par>
                        <p:par>
                          <p:cTn id="40" fill="hold">
                            <p:stCondLst>
                              <p:cond delay="30500"/>
                            </p:stCondLst>
                            <p:childTnLst>
                              <p:par>
                                <p:cTn id="41" presetID="10" presetClass="entr" presetSubtype="0" fill="hold" nodeType="afterEffect">
                                  <p:stCondLst>
                                    <p:cond delay="500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fade">
                                      <p:cBhvr>
                                        <p:cTn id="43" dur="500"/>
                                        <p:tgtEl>
                                          <p:spTgt spid="4">
                                            <p:txEl>
                                              <p:pRg st="8" end="8"/>
                                            </p:txEl>
                                          </p:spTgt>
                                        </p:tgtEl>
                                      </p:cBhvr>
                                    </p:animEffect>
                                  </p:childTnLst>
                                </p:cTn>
                              </p:par>
                            </p:childTnLst>
                          </p:cTn>
                        </p:par>
                        <p:par>
                          <p:cTn id="44" fill="hold">
                            <p:stCondLst>
                              <p:cond delay="36000"/>
                            </p:stCondLst>
                            <p:childTnLst>
                              <p:par>
                                <p:cTn id="45" presetID="1" presetClass="entr" presetSubtype="0" fill="hold" grpId="0" nodeType="afterEffect">
                                  <p:stCondLst>
                                    <p:cond delay="500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F2D239-DF11-4EC1-A18A-44399816AF54}"/>
              </a:ext>
            </a:extLst>
          </p:cNvPr>
          <p:cNvSpPr>
            <a:spLocks noGrp="1"/>
          </p:cNvSpPr>
          <p:nvPr>
            <p:ph type="sldNum" sz="quarter" idx="10"/>
          </p:nvPr>
        </p:nvSpPr>
        <p:spPr/>
        <p:txBody>
          <a:bodyPr/>
          <a:lstStyle/>
          <a:p>
            <a:fld id="{6166D983-3F05-4752-A4A4-475711FD8D30}" type="slidenum">
              <a:rPr lang="en-US" altLang="en-US" smtClean="0"/>
              <a:pPr/>
              <a:t>15</a:t>
            </a:fld>
            <a:endParaRPr lang="en-US" altLang="en-US"/>
          </a:p>
        </p:txBody>
      </p:sp>
      <p:sp>
        <p:nvSpPr>
          <p:cNvPr id="3" name="TextBox 2">
            <a:extLst>
              <a:ext uri="{FF2B5EF4-FFF2-40B4-BE49-F238E27FC236}">
                <a16:creationId xmlns:a16="http://schemas.microsoft.com/office/drawing/2014/main" id="{30634232-C346-4F93-8F24-EC187C891E2D}"/>
              </a:ext>
            </a:extLst>
          </p:cNvPr>
          <p:cNvSpPr txBox="1"/>
          <p:nvPr/>
        </p:nvSpPr>
        <p:spPr>
          <a:xfrm>
            <a:off x="1147063" y="1853948"/>
            <a:ext cx="10793339" cy="4401205"/>
          </a:xfrm>
          <a:prstGeom prst="rect">
            <a:avLst/>
          </a:prstGeom>
          <a:noFill/>
        </p:spPr>
        <p:txBody>
          <a:bodyPr wrap="none" rtlCol="0">
            <a:spAutoFit/>
          </a:bodyPr>
          <a:lstStyle/>
          <a:p>
            <a:pPr>
              <a:spcAft>
                <a:spcPts val="600"/>
              </a:spcAft>
            </a:pPr>
            <a:r>
              <a:rPr lang="en-GB" sz="2400" dirty="0">
                <a:solidFill>
                  <a:srgbClr val="002060"/>
                </a:solidFill>
              </a:rPr>
              <a:t>Any or all of these will probably need the umpires to calculate: </a:t>
            </a:r>
          </a:p>
          <a:p>
            <a:pPr marL="342900" indent="-342900">
              <a:spcAft>
                <a:spcPts val="600"/>
              </a:spcAft>
              <a:buFont typeface="Arial" panose="020B0604020202020204" pitchFamily="34" charset="0"/>
              <a:buChar char="•"/>
            </a:pPr>
            <a:r>
              <a:rPr lang="en-GB" sz="2400" dirty="0">
                <a:solidFill>
                  <a:srgbClr val="002060"/>
                </a:solidFill>
              </a:rPr>
              <a:t>Overs lost</a:t>
            </a:r>
          </a:p>
          <a:p>
            <a:pPr marL="342900" indent="-342900">
              <a:spcAft>
                <a:spcPts val="600"/>
              </a:spcAft>
              <a:buFont typeface="Arial" panose="020B0604020202020204" pitchFamily="34" charset="0"/>
              <a:buChar char="•"/>
            </a:pPr>
            <a:r>
              <a:rPr lang="en-GB" sz="2400" dirty="0">
                <a:solidFill>
                  <a:srgbClr val="002060"/>
                </a:solidFill>
              </a:rPr>
              <a:t>Bowler’s allocations</a:t>
            </a:r>
          </a:p>
          <a:p>
            <a:pPr marL="342900" indent="-342900">
              <a:spcAft>
                <a:spcPts val="600"/>
              </a:spcAft>
              <a:buFont typeface="Arial" panose="020B0604020202020204" pitchFamily="34" charset="0"/>
              <a:buChar char="•"/>
            </a:pPr>
            <a:r>
              <a:rPr lang="en-GB" sz="2400" dirty="0">
                <a:solidFill>
                  <a:srgbClr val="002060"/>
                </a:solidFill>
              </a:rPr>
              <a:t>Fielding restrictions/Power Plays</a:t>
            </a:r>
          </a:p>
          <a:p>
            <a:pPr marL="342900" indent="-342900">
              <a:spcAft>
                <a:spcPts val="600"/>
              </a:spcAft>
              <a:buFont typeface="Arial" panose="020B0604020202020204" pitchFamily="34" charset="0"/>
              <a:buChar char="•"/>
            </a:pPr>
            <a:r>
              <a:rPr lang="en-GB" sz="2400" dirty="0">
                <a:solidFill>
                  <a:srgbClr val="002060"/>
                </a:solidFill>
              </a:rPr>
              <a:t>Adjustments to intervals</a:t>
            </a:r>
          </a:p>
          <a:p>
            <a:pPr marL="342900" indent="-342900">
              <a:spcAft>
                <a:spcPts val="600"/>
              </a:spcAft>
              <a:buFont typeface="Arial" panose="020B0604020202020204" pitchFamily="34" charset="0"/>
              <a:buChar char="•"/>
            </a:pPr>
            <a:r>
              <a:rPr lang="en-GB" sz="2400" dirty="0">
                <a:solidFill>
                  <a:srgbClr val="002060"/>
                </a:solidFill>
              </a:rPr>
              <a:t>Finishing times for each innings</a:t>
            </a:r>
          </a:p>
          <a:p>
            <a:pPr marL="342900" indent="-342900">
              <a:spcAft>
                <a:spcPts val="600"/>
              </a:spcAft>
              <a:buFont typeface="Arial" panose="020B0604020202020204" pitchFamily="34" charset="0"/>
              <a:buChar char="•"/>
            </a:pPr>
            <a:r>
              <a:rPr lang="en-GB" sz="2400" dirty="0">
                <a:solidFill>
                  <a:srgbClr val="002060"/>
                </a:solidFill>
              </a:rPr>
              <a:t>Is there an over’s leeway in reduced games?</a:t>
            </a:r>
          </a:p>
          <a:p>
            <a:pPr marL="342900" indent="-342900">
              <a:spcAft>
                <a:spcPts val="600"/>
              </a:spcAft>
              <a:buFont typeface="Arial" panose="020B0604020202020204" pitchFamily="34" charset="0"/>
              <a:buChar char="•"/>
            </a:pPr>
            <a:r>
              <a:rPr lang="en-GB" sz="2400" dirty="0">
                <a:solidFill>
                  <a:srgbClr val="002060"/>
                </a:solidFill>
              </a:rPr>
              <a:t>Target score for a result </a:t>
            </a:r>
            <a:br>
              <a:rPr lang="en-GB" sz="2400" dirty="0">
                <a:solidFill>
                  <a:srgbClr val="002060"/>
                </a:solidFill>
              </a:rPr>
            </a:br>
            <a:endParaRPr lang="en-GB" sz="2400" dirty="0">
              <a:solidFill>
                <a:srgbClr val="002060"/>
              </a:solidFill>
            </a:endParaRPr>
          </a:p>
          <a:p>
            <a:pPr marL="342900" indent="-342900">
              <a:spcAft>
                <a:spcPts val="600"/>
              </a:spcAft>
              <a:buFont typeface="Arial" panose="020B0604020202020204" pitchFamily="34" charset="0"/>
              <a:buChar char="•"/>
            </a:pPr>
            <a:r>
              <a:rPr lang="en-GB" sz="2400" dirty="0">
                <a:solidFill>
                  <a:srgbClr val="002060"/>
                </a:solidFill>
              </a:rPr>
              <a:t>– and, if you are really lucky – DLS! </a:t>
            </a:r>
            <a:r>
              <a:rPr lang="en-GB" sz="2000" dirty="0">
                <a:solidFill>
                  <a:srgbClr val="002060"/>
                </a:solidFill>
              </a:rPr>
              <a:t>(But we might leave that last bit to the scorers!)</a:t>
            </a:r>
            <a:endParaRPr lang="en-GB" sz="2400" dirty="0">
              <a:solidFill>
                <a:srgbClr val="002060"/>
              </a:solidFill>
            </a:endParaRPr>
          </a:p>
        </p:txBody>
      </p:sp>
      <p:pic>
        <p:nvPicPr>
          <p:cNvPr id="8194" name="Picture 2" descr="Where cricket teams are at after rain cancels T20 | Central Telegraph">
            <a:extLst>
              <a:ext uri="{FF2B5EF4-FFF2-40B4-BE49-F238E27FC236}">
                <a16:creationId xmlns:a16="http://schemas.microsoft.com/office/drawing/2014/main" id="{ABA3C089-C9FA-4B0D-A156-AE82660BA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3064" y="2804445"/>
            <a:ext cx="4027338" cy="2500210"/>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27D67B-5237-4DE3-A44C-689F0C69E781}"/>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27453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3500"/>
                            </p:stCondLst>
                            <p:childTnLst>
                              <p:par>
                                <p:cTn id="9" presetID="10" presetClass="entr" presetSubtype="0" fill="hold" nodeType="afterEffect">
                                  <p:stCondLst>
                                    <p:cond delay="3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7000"/>
                            </p:stCondLst>
                            <p:childTnLst>
                              <p:par>
                                <p:cTn id="13" presetID="10" presetClass="entr" presetSubtype="0" fill="hold" nodeType="afterEffect">
                                  <p:stCondLst>
                                    <p:cond delay="3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0500"/>
                            </p:stCondLst>
                            <p:childTnLst>
                              <p:par>
                                <p:cTn id="17" presetID="10" presetClass="entr" presetSubtype="0" fill="hold" nodeType="afterEffect">
                                  <p:stCondLst>
                                    <p:cond delay="3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14000"/>
                            </p:stCondLst>
                            <p:childTnLst>
                              <p:par>
                                <p:cTn id="21" presetID="10" presetClass="entr" presetSubtype="0" fill="hold" nodeType="afterEffect">
                                  <p:stCondLst>
                                    <p:cond delay="30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par>
                          <p:cTn id="24" fill="hold">
                            <p:stCondLst>
                              <p:cond delay="17500"/>
                            </p:stCondLst>
                            <p:childTnLst>
                              <p:par>
                                <p:cTn id="25" presetID="10" presetClass="entr" presetSubtype="0" fill="hold" nodeType="afterEffect">
                                  <p:stCondLst>
                                    <p:cond delay="300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par>
                          <p:cTn id="28" fill="hold">
                            <p:stCondLst>
                              <p:cond delay="21000"/>
                            </p:stCondLst>
                            <p:childTnLst>
                              <p:par>
                                <p:cTn id="29" presetID="10" presetClass="entr" presetSubtype="0" fill="hold" nodeType="afterEffect">
                                  <p:stCondLst>
                                    <p:cond delay="300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par>
                          <p:cTn id="32" fill="hold">
                            <p:stCondLst>
                              <p:cond delay="24500"/>
                            </p:stCondLst>
                            <p:childTnLst>
                              <p:par>
                                <p:cTn id="33" presetID="10" presetClass="entr" presetSubtype="0" fill="hold" nodeType="afterEffect">
                                  <p:stCondLst>
                                    <p:cond delay="300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par>
                          <p:cTn id="36" fill="hold">
                            <p:stCondLst>
                              <p:cond delay="28000"/>
                            </p:stCondLst>
                            <p:childTnLst>
                              <p:par>
                                <p:cTn id="37" presetID="1" presetClass="entr" presetSubtype="0" fill="hold" grpId="0" nodeType="afterEffect">
                                  <p:stCondLst>
                                    <p:cond delay="500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AC293D-6A47-4E25-BE6A-EA19805049F5}"/>
              </a:ext>
            </a:extLst>
          </p:cNvPr>
          <p:cNvSpPr>
            <a:spLocks noGrp="1"/>
          </p:cNvSpPr>
          <p:nvPr>
            <p:ph type="sldNum" sz="quarter" idx="10"/>
          </p:nvPr>
        </p:nvSpPr>
        <p:spPr/>
        <p:txBody>
          <a:bodyPr/>
          <a:lstStyle/>
          <a:p>
            <a:fld id="{6166D983-3F05-4752-A4A4-475711FD8D30}" type="slidenum">
              <a:rPr lang="en-US" altLang="en-US" smtClean="0"/>
              <a:pPr/>
              <a:t>16</a:t>
            </a:fld>
            <a:endParaRPr lang="en-US" altLang="en-US"/>
          </a:p>
        </p:txBody>
      </p:sp>
      <p:sp>
        <p:nvSpPr>
          <p:cNvPr id="3" name="TextBox 2">
            <a:extLst>
              <a:ext uri="{FF2B5EF4-FFF2-40B4-BE49-F238E27FC236}">
                <a16:creationId xmlns:a16="http://schemas.microsoft.com/office/drawing/2014/main" id="{358AA7FA-E874-4650-AD19-AEFD1CC6577D}"/>
              </a:ext>
            </a:extLst>
          </p:cNvPr>
          <p:cNvSpPr txBox="1"/>
          <p:nvPr/>
        </p:nvSpPr>
        <p:spPr>
          <a:xfrm>
            <a:off x="2724724" y="1420179"/>
            <a:ext cx="7058343" cy="523220"/>
          </a:xfrm>
          <a:prstGeom prst="rect">
            <a:avLst/>
          </a:prstGeom>
          <a:noFill/>
        </p:spPr>
        <p:txBody>
          <a:bodyPr wrap="none" rtlCol="0">
            <a:spAutoFit/>
          </a:bodyPr>
          <a:lstStyle/>
          <a:p>
            <a:r>
              <a:rPr lang="en-GB" sz="2800" dirty="0">
                <a:solidFill>
                  <a:srgbClr val="002060"/>
                </a:solidFill>
              </a:rPr>
              <a:t>Simpler(?) matters – </a:t>
            </a:r>
            <a:r>
              <a:rPr lang="en-GB" sz="2800" b="1" u="sng" dirty="0">
                <a:solidFill>
                  <a:srgbClr val="002060"/>
                </a:solidFill>
              </a:rPr>
              <a:t>Limitations on overs</a:t>
            </a:r>
          </a:p>
        </p:txBody>
      </p:sp>
      <p:sp>
        <p:nvSpPr>
          <p:cNvPr id="4" name="TextBox 3">
            <a:extLst>
              <a:ext uri="{FF2B5EF4-FFF2-40B4-BE49-F238E27FC236}">
                <a16:creationId xmlns:a16="http://schemas.microsoft.com/office/drawing/2014/main" id="{89EBB884-CA78-45DE-A424-E38535FA8740}"/>
              </a:ext>
            </a:extLst>
          </p:cNvPr>
          <p:cNvSpPr txBox="1"/>
          <p:nvPr/>
        </p:nvSpPr>
        <p:spPr>
          <a:xfrm>
            <a:off x="1166192" y="2227243"/>
            <a:ext cx="9740347" cy="3354765"/>
          </a:xfrm>
          <a:prstGeom prst="rect">
            <a:avLst/>
          </a:prstGeom>
          <a:noFill/>
        </p:spPr>
        <p:txBody>
          <a:bodyPr wrap="square" rtlCol="0">
            <a:spAutoFit/>
          </a:bodyPr>
          <a:lstStyle/>
          <a:p>
            <a:pPr>
              <a:spcAft>
                <a:spcPts val="600"/>
              </a:spcAft>
            </a:pPr>
            <a:r>
              <a:rPr lang="en-GB" sz="2400" dirty="0">
                <a:solidFill>
                  <a:srgbClr val="002060"/>
                </a:solidFill>
              </a:rPr>
              <a:t>In Timed Games there may well be limitations on overs as well </a:t>
            </a:r>
            <a:br>
              <a:rPr lang="en-GB" sz="2400" dirty="0">
                <a:solidFill>
                  <a:srgbClr val="002060"/>
                </a:solidFill>
              </a:rPr>
            </a:br>
            <a:r>
              <a:rPr lang="en-GB" sz="2400" dirty="0">
                <a:solidFill>
                  <a:srgbClr val="002060"/>
                </a:solidFill>
              </a:rPr>
              <a:t>– but often not an even split – for example:</a:t>
            </a:r>
          </a:p>
          <a:p>
            <a:pPr marL="342900" indent="-342900">
              <a:spcAft>
                <a:spcPts val="600"/>
              </a:spcAft>
              <a:buFont typeface="Arial" panose="020B0604020202020204" pitchFamily="34" charset="0"/>
              <a:buChar char="•"/>
            </a:pPr>
            <a:r>
              <a:rPr lang="en-GB" sz="2400" dirty="0">
                <a:solidFill>
                  <a:srgbClr val="002060"/>
                </a:solidFill>
              </a:rPr>
              <a:t>120 overs in the game, first innings maybe limited to 64 overs.</a:t>
            </a:r>
          </a:p>
          <a:p>
            <a:pPr marL="342900" indent="-342900">
              <a:spcAft>
                <a:spcPts val="600"/>
              </a:spcAft>
              <a:buFont typeface="Arial" panose="020B0604020202020204" pitchFamily="34" charset="0"/>
              <a:buChar char="•"/>
            </a:pPr>
            <a:r>
              <a:rPr lang="en-GB" sz="2400" dirty="0">
                <a:solidFill>
                  <a:srgbClr val="002060"/>
                </a:solidFill>
              </a:rPr>
              <a:t>If they are all out or declare before 64 overs do the side batting second get the balance?</a:t>
            </a:r>
          </a:p>
          <a:p>
            <a:pPr marL="342900" indent="-342900">
              <a:spcAft>
                <a:spcPts val="600"/>
              </a:spcAft>
              <a:buFont typeface="Arial" panose="020B0604020202020204" pitchFamily="34" charset="0"/>
              <a:buChar char="•"/>
            </a:pPr>
            <a:r>
              <a:rPr lang="en-GB" sz="2400" dirty="0">
                <a:solidFill>
                  <a:srgbClr val="002060"/>
                </a:solidFill>
              </a:rPr>
              <a:t>If there is an interruption </a:t>
            </a:r>
            <a:br>
              <a:rPr lang="en-GB" sz="2400" dirty="0">
                <a:solidFill>
                  <a:srgbClr val="002060"/>
                </a:solidFill>
              </a:rPr>
            </a:br>
            <a:r>
              <a:rPr lang="en-GB" sz="2400" dirty="0">
                <a:solidFill>
                  <a:srgbClr val="002060"/>
                </a:solidFill>
              </a:rPr>
              <a:t>how do you reduce the overs?</a:t>
            </a:r>
          </a:p>
          <a:p>
            <a:pPr marL="342900" indent="-342900">
              <a:spcAft>
                <a:spcPts val="600"/>
              </a:spcAft>
              <a:buFont typeface="Arial" panose="020B0604020202020204" pitchFamily="34" charset="0"/>
              <a:buChar char="•"/>
            </a:pPr>
            <a:r>
              <a:rPr lang="en-GB" sz="2400" dirty="0">
                <a:solidFill>
                  <a:srgbClr val="002060"/>
                </a:solidFill>
              </a:rPr>
              <a:t>How many overs constitute a game?</a:t>
            </a:r>
          </a:p>
        </p:txBody>
      </p:sp>
      <p:pic>
        <p:nvPicPr>
          <p:cNvPr id="3076" name="Picture 4" descr="India's batsman Virat Kohli plays a forward defensive shot as ...">
            <a:extLst>
              <a:ext uri="{FF2B5EF4-FFF2-40B4-BE49-F238E27FC236}">
                <a16:creationId xmlns:a16="http://schemas.microsoft.com/office/drawing/2014/main" id="{D1648C3B-9EA8-4647-9285-9F2DC18EE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753" y="3906057"/>
            <a:ext cx="4084465" cy="2536668"/>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65E75B-CFD7-4A91-A820-74EAE2CD1F0B}"/>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56544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3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7000"/>
                            </p:stCondLst>
                            <p:childTnLst>
                              <p:par>
                                <p:cTn id="13" presetID="10" presetClass="entr" presetSubtype="0" fill="hold" nodeType="afterEffect">
                                  <p:stCondLst>
                                    <p:cond delay="3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0500"/>
                            </p:stCondLst>
                            <p:childTnLst>
                              <p:par>
                                <p:cTn id="17" presetID="10" presetClass="entr" presetSubtype="0" fill="hold" nodeType="afterEffect">
                                  <p:stCondLst>
                                    <p:cond delay="5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6000"/>
                            </p:stCondLst>
                            <p:childTnLst>
                              <p:par>
                                <p:cTn id="21" presetID="10" presetClass="entr" presetSubtype="0" fill="hold" nodeType="afterEffect">
                                  <p:stCondLst>
                                    <p:cond delay="30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19500"/>
                            </p:stCondLst>
                            <p:childTnLst>
                              <p:par>
                                <p:cTn id="25" presetID="1" presetClass="entr" presetSubtype="0" fill="hold" grpId="0" nodeType="afterEffect">
                                  <p:stCondLst>
                                    <p:cond delay="500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FC77D7-D003-44BA-B9E5-DD1EF6BB4BAC}"/>
              </a:ext>
            </a:extLst>
          </p:cNvPr>
          <p:cNvSpPr>
            <a:spLocks noGrp="1"/>
          </p:cNvSpPr>
          <p:nvPr>
            <p:ph type="sldNum" sz="quarter" idx="10"/>
          </p:nvPr>
        </p:nvSpPr>
        <p:spPr/>
        <p:txBody>
          <a:bodyPr/>
          <a:lstStyle/>
          <a:p>
            <a:fld id="{6166D983-3F05-4752-A4A4-475711FD8D30}" type="slidenum">
              <a:rPr lang="en-US" altLang="en-US" smtClean="0"/>
              <a:pPr/>
              <a:t>17</a:t>
            </a:fld>
            <a:endParaRPr lang="en-US" altLang="en-US"/>
          </a:p>
        </p:txBody>
      </p:sp>
      <p:sp>
        <p:nvSpPr>
          <p:cNvPr id="3" name="Rectangle 2">
            <a:extLst>
              <a:ext uri="{FF2B5EF4-FFF2-40B4-BE49-F238E27FC236}">
                <a16:creationId xmlns:a16="http://schemas.microsoft.com/office/drawing/2014/main" id="{9AD370DE-022C-4A4C-94AF-75D47CEA9D33}"/>
              </a:ext>
            </a:extLst>
          </p:cNvPr>
          <p:cNvSpPr/>
          <p:nvPr/>
        </p:nvSpPr>
        <p:spPr>
          <a:xfrm>
            <a:off x="3155932" y="1398134"/>
            <a:ext cx="5880136" cy="523220"/>
          </a:xfrm>
          <a:prstGeom prst="rect">
            <a:avLst/>
          </a:prstGeom>
        </p:spPr>
        <p:txBody>
          <a:bodyPr wrap="none">
            <a:spAutoFit/>
          </a:bodyPr>
          <a:lstStyle/>
          <a:p>
            <a:r>
              <a:rPr lang="en-GB" sz="2800" u="sng" dirty="0">
                <a:solidFill>
                  <a:srgbClr val="002060"/>
                </a:solidFill>
                <a:ea typeface="Calibri" panose="020F0502020204030204" pitchFamily="34" charset="0"/>
                <a:cs typeface="Times New Roman" panose="02020603050405020304" pitchFamily="18" charset="0"/>
              </a:rPr>
              <a:t>Fielding Restrictions </a:t>
            </a:r>
            <a:r>
              <a:rPr lang="en-GB" sz="2800" b="1" u="sng" dirty="0">
                <a:solidFill>
                  <a:srgbClr val="002060"/>
                </a:solidFill>
                <a:ea typeface="Calibri" panose="020F0502020204030204" pitchFamily="34" charset="0"/>
                <a:cs typeface="Times New Roman" panose="02020603050405020304" pitchFamily="18" charset="0"/>
              </a:rPr>
              <a:t>(Power Plays)</a:t>
            </a:r>
            <a:endParaRPr lang="en-GB" sz="2800" b="1" u="sng" dirty="0">
              <a:solidFill>
                <a:srgbClr val="002060"/>
              </a:solidFill>
            </a:endParaRPr>
          </a:p>
        </p:txBody>
      </p:sp>
      <p:sp>
        <p:nvSpPr>
          <p:cNvPr id="4" name="Rectangle 3">
            <a:extLst>
              <a:ext uri="{FF2B5EF4-FFF2-40B4-BE49-F238E27FC236}">
                <a16:creationId xmlns:a16="http://schemas.microsoft.com/office/drawing/2014/main" id="{7E02342D-94F3-4507-B933-02E4070DFF85}"/>
              </a:ext>
            </a:extLst>
          </p:cNvPr>
          <p:cNvSpPr/>
          <p:nvPr/>
        </p:nvSpPr>
        <p:spPr>
          <a:xfrm>
            <a:off x="1064556" y="2106882"/>
            <a:ext cx="10765619" cy="3954929"/>
          </a:xfrm>
          <a:prstGeom prst="rect">
            <a:avLst/>
          </a:prstGeom>
        </p:spPr>
        <p:txBody>
          <a:bodyPr wrap="square">
            <a:spAutoFit/>
          </a:bodyPr>
          <a:lstStyle/>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Are there any Power Plays? </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When do these occur – set times or chosen? </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How are they applied – how many fielders and where? </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What additional fielding restrictions apply? (e.g. no more than 5 on leg side)</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Do the fielding restrictions involve fielding circles?</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Which umpire is responsible for identifying breaches?</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What are the sanctions?</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What happens if the umpire fails to notice a breach? </a:t>
            </a:r>
            <a:br>
              <a:rPr lang="en-GB" sz="2400" dirty="0">
                <a:solidFill>
                  <a:srgbClr val="002060"/>
                </a:solidFill>
                <a:ea typeface="Calibri" panose="020F0502020204030204" pitchFamily="34" charset="0"/>
                <a:cs typeface="Times New Roman" panose="02020603050405020304" pitchFamily="18" charset="0"/>
              </a:rPr>
            </a:br>
            <a:r>
              <a:rPr lang="en-GB" sz="2400" dirty="0">
                <a:solidFill>
                  <a:srgbClr val="002060"/>
                </a:solidFill>
                <a:ea typeface="Calibri" panose="020F0502020204030204" pitchFamily="34" charset="0"/>
                <a:cs typeface="Times New Roman" panose="02020603050405020304" pitchFamily="18" charset="0"/>
              </a:rPr>
              <a:t>(Can sanctions be applied retrospectively?)</a:t>
            </a:r>
            <a:endParaRPr lang="en-GB" sz="2400" dirty="0">
              <a:solidFill>
                <a:srgbClr val="002060"/>
              </a:solidFill>
            </a:endParaRPr>
          </a:p>
        </p:txBody>
      </p:sp>
      <p:pic>
        <p:nvPicPr>
          <p:cNvPr id="4098" name="Picture 2" descr="Why is cricket so infatuated with the Powerplay?">
            <a:extLst>
              <a:ext uri="{FF2B5EF4-FFF2-40B4-BE49-F238E27FC236}">
                <a16:creationId xmlns:a16="http://schemas.microsoft.com/office/drawing/2014/main" id="{116D717A-62C2-4D68-8BD8-A16A2BBC8E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173" y="3882028"/>
            <a:ext cx="3216523" cy="2041694"/>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B8DFF36-6CEE-4461-94E9-ED0BD7FFBA01}"/>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9160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3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7000"/>
                            </p:stCondLst>
                            <p:childTnLst>
                              <p:par>
                                <p:cTn id="13" presetID="10" presetClass="entr" presetSubtype="0" fill="hold" nodeType="afterEffect">
                                  <p:stCondLst>
                                    <p:cond delay="3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0500"/>
                            </p:stCondLst>
                            <p:childTnLst>
                              <p:par>
                                <p:cTn id="17" presetID="10" presetClass="entr" presetSubtype="0" fill="hold" nodeType="afterEffect">
                                  <p:stCondLst>
                                    <p:cond delay="4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5000"/>
                            </p:stCondLst>
                            <p:childTnLst>
                              <p:par>
                                <p:cTn id="21" presetID="10" presetClass="entr" presetSubtype="0" fill="hold" nodeType="afterEffect">
                                  <p:stCondLst>
                                    <p:cond delay="50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20500"/>
                            </p:stCondLst>
                            <p:childTnLst>
                              <p:par>
                                <p:cTn id="25" presetID="10" presetClass="entr" presetSubtype="0" fill="hold" nodeType="afterEffect">
                                  <p:stCondLst>
                                    <p:cond delay="30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par>
                          <p:cTn id="28" fill="hold">
                            <p:stCondLst>
                              <p:cond delay="24000"/>
                            </p:stCondLst>
                            <p:childTnLst>
                              <p:par>
                                <p:cTn id="29" presetID="10" presetClass="entr" presetSubtype="0" fill="hold" nodeType="afterEffect">
                                  <p:stCondLst>
                                    <p:cond delay="400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childTnLst>
                          </p:cTn>
                        </p:par>
                        <p:par>
                          <p:cTn id="32" fill="hold">
                            <p:stCondLst>
                              <p:cond delay="28500"/>
                            </p:stCondLst>
                            <p:childTnLst>
                              <p:par>
                                <p:cTn id="33" presetID="10" presetClass="entr" presetSubtype="0" fill="hold" nodeType="afterEffect">
                                  <p:stCondLst>
                                    <p:cond delay="300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500"/>
                                        <p:tgtEl>
                                          <p:spTgt spid="4">
                                            <p:txEl>
                                              <p:pRg st="7" end="7"/>
                                            </p:txEl>
                                          </p:spTgt>
                                        </p:tgtEl>
                                      </p:cBhvr>
                                    </p:animEffect>
                                  </p:childTnLst>
                                </p:cTn>
                              </p:par>
                            </p:childTnLst>
                          </p:cTn>
                        </p:par>
                        <p:par>
                          <p:cTn id="36" fill="hold">
                            <p:stCondLst>
                              <p:cond delay="32000"/>
                            </p:stCondLst>
                            <p:childTnLst>
                              <p:par>
                                <p:cTn id="37" presetID="1" presetClass="entr" presetSubtype="0" fill="hold" grpId="0" nodeType="afterEffect">
                                  <p:stCondLst>
                                    <p:cond delay="500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B0881A-40F0-4E9F-B8AE-1528CBF7B94A}"/>
              </a:ext>
            </a:extLst>
          </p:cNvPr>
          <p:cNvSpPr>
            <a:spLocks noGrp="1"/>
          </p:cNvSpPr>
          <p:nvPr>
            <p:ph type="sldNum" sz="quarter" idx="10"/>
          </p:nvPr>
        </p:nvSpPr>
        <p:spPr/>
        <p:txBody>
          <a:bodyPr/>
          <a:lstStyle/>
          <a:p>
            <a:fld id="{6166D983-3F05-4752-A4A4-475711FD8D30}" type="slidenum">
              <a:rPr lang="en-US" altLang="en-US" smtClean="0"/>
              <a:pPr/>
              <a:t>18</a:t>
            </a:fld>
            <a:endParaRPr lang="en-US" altLang="en-US" dirty="0"/>
          </a:p>
        </p:txBody>
      </p:sp>
      <p:sp>
        <p:nvSpPr>
          <p:cNvPr id="3" name="Rectangle 2">
            <a:extLst>
              <a:ext uri="{FF2B5EF4-FFF2-40B4-BE49-F238E27FC236}">
                <a16:creationId xmlns:a16="http://schemas.microsoft.com/office/drawing/2014/main" id="{EE84C07F-48F4-4BC5-9F24-EC448E6E6073}"/>
              </a:ext>
            </a:extLst>
          </p:cNvPr>
          <p:cNvSpPr/>
          <p:nvPr/>
        </p:nvSpPr>
        <p:spPr>
          <a:xfrm>
            <a:off x="5284720" y="1421884"/>
            <a:ext cx="1622560" cy="523220"/>
          </a:xfrm>
          <a:prstGeom prst="rect">
            <a:avLst/>
          </a:prstGeom>
        </p:spPr>
        <p:txBody>
          <a:bodyPr wrap="none">
            <a:spAutoFit/>
          </a:bodyPr>
          <a:lstStyle/>
          <a:p>
            <a:r>
              <a:rPr lang="en-GB" sz="2800" b="1" u="sng" dirty="0">
                <a:solidFill>
                  <a:srgbClr val="002060"/>
                </a:solidFill>
                <a:ea typeface="Calibri" panose="020F0502020204030204" pitchFamily="34" charset="0"/>
                <a:cs typeface="Times New Roman" panose="02020603050405020304" pitchFamily="18" charset="0"/>
              </a:rPr>
              <a:t>No Balls</a:t>
            </a:r>
            <a:endParaRPr lang="en-GB" sz="2800" b="1" u="sng" dirty="0">
              <a:solidFill>
                <a:srgbClr val="002060"/>
              </a:solidFill>
            </a:endParaRPr>
          </a:p>
        </p:txBody>
      </p:sp>
      <p:sp>
        <p:nvSpPr>
          <p:cNvPr id="4" name="Rectangle 3">
            <a:extLst>
              <a:ext uri="{FF2B5EF4-FFF2-40B4-BE49-F238E27FC236}">
                <a16:creationId xmlns:a16="http://schemas.microsoft.com/office/drawing/2014/main" id="{D52EFF58-C964-46D0-8A76-644F618080A3}"/>
              </a:ext>
            </a:extLst>
          </p:cNvPr>
          <p:cNvSpPr/>
          <p:nvPr/>
        </p:nvSpPr>
        <p:spPr>
          <a:xfrm>
            <a:off x="1034383" y="2091900"/>
            <a:ext cx="9381825" cy="3877985"/>
          </a:xfrm>
          <a:prstGeom prst="rect">
            <a:avLst/>
          </a:prstGeom>
        </p:spPr>
        <p:txBody>
          <a:bodyPr wrap="square">
            <a:spAutoFit/>
          </a:bodyPr>
          <a:lstStyle/>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How many runs added for a No Ball?</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Is additional ball NOT delivered? </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Is this the same in the last over?</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Are there Free Hits?…</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…for all No Balls or just foot faults/front foot only?</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Are field changes permitted for a Free Hit </a:t>
            </a:r>
            <a:br>
              <a:rPr lang="en-GB" sz="2400" dirty="0">
                <a:solidFill>
                  <a:srgbClr val="002060"/>
                </a:solidFill>
                <a:ea typeface="Calibri" panose="020F0502020204030204" pitchFamily="34" charset="0"/>
                <a:cs typeface="Times New Roman" panose="02020603050405020304" pitchFamily="18" charset="0"/>
              </a:rPr>
            </a:br>
            <a:r>
              <a:rPr lang="en-GB" sz="2400" dirty="0">
                <a:solidFill>
                  <a:srgbClr val="002060"/>
                </a:solidFill>
                <a:ea typeface="Calibri" panose="020F0502020204030204" pitchFamily="34" charset="0"/>
                <a:cs typeface="Times New Roman" panose="02020603050405020304" pitchFamily="18" charset="0"/>
              </a:rPr>
              <a:t>(if change of striker or not)?</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How can a batter be out off the next delivery? </a:t>
            </a:r>
            <a:br>
              <a:rPr lang="en-GB" sz="2400" dirty="0">
                <a:solidFill>
                  <a:srgbClr val="002060"/>
                </a:solidFill>
                <a:ea typeface="Calibri" panose="020F0502020204030204" pitchFamily="34" charset="0"/>
                <a:cs typeface="Times New Roman" panose="02020603050405020304" pitchFamily="18" charset="0"/>
              </a:rPr>
            </a:br>
            <a:r>
              <a:rPr lang="en-GB" sz="2400" i="1" dirty="0">
                <a:solidFill>
                  <a:srgbClr val="002060"/>
                </a:solidFill>
                <a:ea typeface="Calibri" panose="020F0502020204030204" pitchFamily="34" charset="0"/>
                <a:cs typeface="Times New Roman" panose="02020603050405020304" pitchFamily="18" charset="0"/>
              </a:rPr>
              <a:t>(maybe make a crib card)</a:t>
            </a:r>
            <a:endParaRPr lang="en-GB" sz="2400" i="1" dirty="0">
              <a:solidFill>
                <a:srgbClr val="002060"/>
              </a:solidFill>
            </a:endParaRPr>
          </a:p>
        </p:txBody>
      </p:sp>
      <p:pic>
        <p:nvPicPr>
          <p:cNvPr id="5122" name="Picture 2" descr="How many “No balls” are there in cricket? - Quora">
            <a:extLst>
              <a:ext uri="{FF2B5EF4-FFF2-40B4-BE49-F238E27FC236}">
                <a16:creationId xmlns:a16="http://schemas.microsoft.com/office/drawing/2014/main" id="{C4667877-E7C8-430F-B104-0BA7D279B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2460" y="1696253"/>
            <a:ext cx="3839003" cy="2157031"/>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5124" name="Picture 4" descr="What is the history of signs used by umpires in cricket matches to ...">
            <a:extLst>
              <a:ext uri="{FF2B5EF4-FFF2-40B4-BE49-F238E27FC236}">
                <a16:creationId xmlns:a16="http://schemas.microsoft.com/office/drawing/2014/main" id="{137C33D4-38CB-46B3-BAD7-4DA8C4ED0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1535" y="3973512"/>
            <a:ext cx="1399928" cy="2281514"/>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AFC4C3-FA68-4EF4-8D80-F036DE1DE374}"/>
              </a:ext>
            </a:extLst>
          </p:cNvPr>
          <p:cNvSpPr txBox="1"/>
          <p:nvPr/>
        </p:nvSpPr>
        <p:spPr>
          <a:xfrm>
            <a:off x="4464000" y="6467468"/>
            <a:ext cx="2981325"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next slide</a:t>
            </a:r>
          </a:p>
        </p:txBody>
      </p:sp>
      <p:pic>
        <p:nvPicPr>
          <p:cNvPr id="5" name="Picture 4">
            <a:extLst>
              <a:ext uri="{FF2B5EF4-FFF2-40B4-BE49-F238E27FC236}">
                <a16:creationId xmlns:a16="http://schemas.microsoft.com/office/drawing/2014/main" id="{9AA4C1AD-DCCC-4B77-BFCA-B15AED94F660}"/>
              </a:ext>
            </a:extLst>
          </p:cNvPr>
          <p:cNvPicPr>
            <a:picLocks noChangeAspect="1"/>
          </p:cNvPicPr>
          <p:nvPr/>
        </p:nvPicPr>
        <p:blipFill>
          <a:blip r:embed="rId4"/>
          <a:stretch>
            <a:fillRect/>
          </a:stretch>
        </p:blipFill>
        <p:spPr>
          <a:xfrm>
            <a:off x="8376713" y="1596612"/>
            <a:ext cx="3163349" cy="4786864"/>
          </a:xfrm>
          <a:prstGeom prst="rect">
            <a:avLst/>
          </a:prstGeom>
        </p:spPr>
      </p:pic>
    </p:spTree>
    <p:extLst>
      <p:ext uri="{BB962C8B-B14F-4D97-AF65-F5344CB8AC3E}">
        <p14:creationId xmlns:p14="http://schemas.microsoft.com/office/powerpoint/2010/main" val="359223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3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6000"/>
                            </p:stCondLst>
                            <p:childTnLst>
                              <p:par>
                                <p:cTn id="13" presetID="10" presetClass="entr" presetSubtype="0" fill="hold" nodeType="afterEffect">
                                  <p:stCondLst>
                                    <p:cond delay="3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9500"/>
                            </p:stCondLst>
                            <p:childTnLst>
                              <p:par>
                                <p:cTn id="17" presetID="10" presetClass="entr" presetSubtype="0" fill="hold" nodeType="afterEffect">
                                  <p:stCondLst>
                                    <p:cond delay="3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3000"/>
                            </p:stCondLst>
                            <p:childTnLst>
                              <p:par>
                                <p:cTn id="21" presetID="10" presetClass="entr" presetSubtype="0" fill="hold" nodeType="afterEffect">
                                  <p:stCondLst>
                                    <p:cond delay="2000"/>
                                  </p:stCondLst>
                                  <p:childTnLst>
                                    <p:set>
                                      <p:cBhvr>
                                        <p:cTn id="22" dur="1" fill="hold">
                                          <p:stCondLst>
                                            <p:cond delay="0"/>
                                          </p:stCondLst>
                                        </p:cTn>
                                        <p:tgtEl>
                                          <p:spTgt spid="5124"/>
                                        </p:tgtEl>
                                        <p:attrNameLst>
                                          <p:attrName>style.visibility</p:attrName>
                                        </p:attrNameLst>
                                      </p:cBhvr>
                                      <p:to>
                                        <p:strVal val="visible"/>
                                      </p:to>
                                    </p:set>
                                    <p:animEffect transition="in" filter="fade">
                                      <p:cBhvr>
                                        <p:cTn id="23" dur="500"/>
                                        <p:tgtEl>
                                          <p:spTgt spid="5124"/>
                                        </p:tgtEl>
                                      </p:cBhvr>
                                    </p:animEffect>
                                  </p:childTnLst>
                                </p:cTn>
                              </p:par>
                            </p:childTnLst>
                          </p:cTn>
                        </p:par>
                        <p:par>
                          <p:cTn id="24" fill="hold">
                            <p:stCondLst>
                              <p:cond delay="15500"/>
                            </p:stCondLst>
                            <p:childTnLst>
                              <p:par>
                                <p:cTn id="25" presetID="10" presetClass="entr" presetSubtype="0" fill="hold" nodeType="afterEffect">
                                  <p:stCondLst>
                                    <p:cond delay="300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par>
                          <p:cTn id="28" fill="hold">
                            <p:stCondLst>
                              <p:cond delay="19000"/>
                            </p:stCondLst>
                            <p:childTnLst>
                              <p:par>
                                <p:cTn id="29" presetID="10" presetClass="entr" presetSubtype="0" fill="hold" nodeType="afterEffect">
                                  <p:stCondLst>
                                    <p:cond delay="400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500"/>
                                        <p:tgtEl>
                                          <p:spTgt spid="4">
                                            <p:txEl>
                                              <p:pRg st="5" end="5"/>
                                            </p:txEl>
                                          </p:spTgt>
                                        </p:tgtEl>
                                      </p:cBhvr>
                                    </p:animEffect>
                                  </p:childTnLst>
                                </p:cTn>
                              </p:par>
                            </p:childTnLst>
                          </p:cTn>
                        </p:par>
                        <p:par>
                          <p:cTn id="32" fill="hold">
                            <p:stCondLst>
                              <p:cond delay="23500"/>
                            </p:stCondLst>
                            <p:childTnLst>
                              <p:par>
                                <p:cTn id="33" presetID="10" presetClass="entr" presetSubtype="0" fill="hold" nodeType="afterEffect">
                                  <p:stCondLst>
                                    <p:cond delay="500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par>
                          <p:cTn id="36" fill="hold">
                            <p:stCondLst>
                              <p:cond delay="29000"/>
                            </p:stCondLst>
                            <p:childTnLst>
                              <p:par>
                                <p:cTn id="37" presetID="1" presetClass="entr" presetSubtype="0" fill="hold" nodeType="afterEffect">
                                  <p:stCondLst>
                                    <p:cond delay="2000"/>
                                  </p:stCondLst>
                                  <p:childTnLst>
                                    <p:set>
                                      <p:cBhvr>
                                        <p:cTn id="38" dur="1" fill="hold">
                                          <p:stCondLst>
                                            <p:cond delay="0"/>
                                          </p:stCondLst>
                                        </p:cTn>
                                        <p:tgtEl>
                                          <p:spTgt spid="5"/>
                                        </p:tgtEl>
                                        <p:attrNameLst>
                                          <p:attrName>style.visibility</p:attrName>
                                        </p:attrNameLst>
                                      </p:cBhvr>
                                      <p:to>
                                        <p:strVal val="visible"/>
                                      </p:to>
                                    </p:set>
                                  </p:childTnLst>
                                </p:cTn>
                              </p:par>
                            </p:childTnLst>
                          </p:cTn>
                        </p:par>
                        <p:par>
                          <p:cTn id="39" fill="hold">
                            <p:stCondLst>
                              <p:cond delay="31000"/>
                            </p:stCondLst>
                            <p:childTnLst>
                              <p:par>
                                <p:cTn id="40" presetID="1" presetClass="entr" presetSubtype="0" fill="hold" grpId="0" nodeType="afterEffect">
                                  <p:stCondLst>
                                    <p:cond delay="500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7B1CEB-AFDA-4A69-A7B5-88C10A976CEC}"/>
              </a:ext>
            </a:extLst>
          </p:cNvPr>
          <p:cNvSpPr>
            <a:spLocks noGrp="1"/>
          </p:cNvSpPr>
          <p:nvPr>
            <p:ph type="sldNum" sz="quarter" idx="10"/>
          </p:nvPr>
        </p:nvSpPr>
        <p:spPr/>
        <p:txBody>
          <a:bodyPr/>
          <a:lstStyle/>
          <a:p>
            <a:fld id="{6166D983-3F05-4752-A4A4-475711FD8D30}" type="slidenum">
              <a:rPr lang="en-US" altLang="en-US" smtClean="0"/>
              <a:pPr/>
              <a:t>19</a:t>
            </a:fld>
            <a:endParaRPr lang="en-US" altLang="en-US"/>
          </a:p>
        </p:txBody>
      </p:sp>
      <p:sp>
        <p:nvSpPr>
          <p:cNvPr id="3" name="Rectangle 2">
            <a:extLst>
              <a:ext uri="{FF2B5EF4-FFF2-40B4-BE49-F238E27FC236}">
                <a16:creationId xmlns:a16="http://schemas.microsoft.com/office/drawing/2014/main" id="{472C9999-8E1D-4B53-A681-D64B4F3BAA3F}"/>
              </a:ext>
            </a:extLst>
          </p:cNvPr>
          <p:cNvSpPr/>
          <p:nvPr/>
        </p:nvSpPr>
        <p:spPr>
          <a:xfrm>
            <a:off x="1148316" y="2014395"/>
            <a:ext cx="7067216" cy="2693045"/>
          </a:xfrm>
          <a:prstGeom prst="rect">
            <a:avLst/>
          </a:prstGeom>
        </p:spPr>
        <p:txBody>
          <a:bodyPr wrap="square">
            <a:spAutoFit/>
          </a:bodyPr>
          <a:lstStyle/>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How many runs added for a Wide Ball?</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Is additional ball NOT delivered?</a:t>
            </a: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Is this same in last over?</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Are Wide Ball crease markings required?</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What are the regulations for an off side wide?</a:t>
            </a:r>
            <a:endParaRPr lang="en-GB" sz="2400" dirty="0">
              <a:solidFill>
                <a:srgbClr val="002060"/>
              </a:solidFill>
              <a:effectLst/>
              <a:ea typeface="Calibri" panose="020F0502020204030204" pitchFamily="34" charset="0"/>
              <a:cs typeface="Times New Roman" panose="02020603050405020304" pitchFamily="18" charset="0"/>
            </a:endParaRPr>
          </a:p>
          <a:p>
            <a:pPr marL="342900" indent="-342900">
              <a:spcAft>
                <a:spcPts val="600"/>
              </a:spcAft>
              <a:buFont typeface="Arial" panose="020B0604020202020204" pitchFamily="34" charset="0"/>
              <a:buChar char="•"/>
            </a:pPr>
            <a:r>
              <a:rPr lang="en-GB" sz="2400" dirty="0">
                <a:solidFill>
                  <a:srgbClr val="002060"/>
                </a:solidFill>
                <a:ea typeface="Calibri" panose="020F0502020204030204" pitchFamily="34" charset="0"/>
                <a:cs typeface="Times New Roman" panose="02020603050405020304" pitchFamily="18" charset="0"/>
              </a:rPr>
              <a:t>What are the regulations for a leg side wide?</a:t>
            </a:r>
            <a:endParaRPr lang="en-GB" sz="2400" dirty="0">
              <a:solidFill>
                <a:srgbClr val="002060"/>
              </a:solidFill>
            </a:endParaRPr>
          </a:p>
        </p:txBody>
      </p:sp>
      <p:sp>
        <p:nvSpPr>
          <p:cNvPr id="4" name="TextBox 3">
            <a:extLst>
              <a:ext uri="{FF2B5EF4-FFF2-40B4-BE49-F238E27FC236}">
                <a16:creationId xmlns:a16="http://schemas.microsoft.com/office/drawing/2014/main" id="{E6656DCB-B89A-4CCB-B5B9-5875BB718687}"/>
              </a:ext>
            </a:extLst>
          </p:cNvPr>
          <p:cNvSpPr txBox="1"/>
          <p:nvPr/>
        </p:nvSpPr>
        <p:spPr>
          <a:xfrm>
            <a:off x="4879736" y="1374212"/>
            <a:ext cx="1797352" cy="523220"/>
          </a:xfrm>
          <a:prstGeom prst="rect">
            <a:avLst/>
          </a:prstGeom>
          <a:noFill/>
        </p:spPr>
        <p:txBody>
          <a:bodyPr wrap="none" rtlCol="0">
            <a:spAutoFit/>
          </a:bodyPr>
          <a:lstStyle/>
          <a:p>
            <a:r>
              <a:rPr lang="en-GB" sz="2800" b="1" u="sng" dirty="0">
                <a:solidFill>
                  <a:srgbClr val="002060"/>
                </a:solidFill>
              </a:rPr>
              <a:t>Wide Ball</a:t>
            </a:r>
          </a:p>
        </p:txBody>
      </p:sp>
      <p:pic>
        <p:nvPicPr>
          <p:cNvPr id="5" name="Picture 2" descr="First ever female umpires to stand in ICC event">
            <a:extLst>
              <a:ext uri="{FF2B5EF4-FFF2-40B4-BE49-F238E27FC236}">
                <a16:creationId xmlns:a16="http://schemas.microsoft.com/office/drawing/2014/main" id="{F2E91E64-3679-46AC-8C15-F139D0B58C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502" y="2014395"/>
            <a:ext cx="4138244" cy="2425739"/>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FAE40AD-16A7-4E4A-BA5D-20982AC2DD04}"/>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32025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3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6000"/>
                            </p:stCondLst>
                            <p:childTnLst>
                              <p:par>
                                <p:cTn id="13" presetID="10" presetClass="entr" presetSubtype="0" fill="hold" nodeType="afterEffect">
                                  <p:stCondLst>
                                    <p:cond delay="3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9500"/>
                            </p:stCondLst>
                            <p:childTnLst>
                              <p:par>
                                <p:cTn id="17" presetID="10" presetClass="entr" presetSubtype="0" fill="hold" nodeType="afterEffect">
                                  <p:stCondLst>
                                    <p:cond delay="3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13000"/>
                            </p:stCondLst>
                            <p:childTnLst>
                              <p:par>
                                <p:cTn id="21" presetID="10" presetClass="entr" presetSubtype="0" fill="hold" nodeType="afterEffect">
                                  <p:stCondLst>
                                    <p:cond delay="3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16500"/>
                            </p:stCondLst>
                            <p:childTnLst>
                              <p:par>
                                <p:cTn id="25" presetID="10" presetClass="entr" presetSubtype="0" fill="hold" nodeType="afterEffect">
                                  <p:stCondLst>
                                    <p:cond delay="30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20000"/>
                            </p:stCondLst>
                            <p:childTnLst>
                              <p:par>
                                <p:cTn id="29" presetID="1" presetClass="entr" presetSubtype="0" fill="hold" grpId="0" nodeType="afterEffect">
                                  <p:stCondLst>
                                    <p:cond delay="500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a:extLst>
              <a:ext uri="{FF2B5EF4-FFF2-40B4-BE49-F238E27FC236}">
                <a16:creationId xmlns:a16="http://schemas.microsoft.com/office/drawing/2014/main" id="{CE953221-A992-4DFA-970B-126188CDD9B9}"/>
              </a:ext>
            </a:extLst>
          </p:cNvPr>
          <p:cNvSpPr txBox="1">
            <a:spLocks noChangeArrowheads="1"/>
          </p:cNvSpPr>
          <p:nvPr/>
        </p:nvSpPr>
        <p:spPr bwMode="auto">
          <a:xfrm>
            <a:off x="-760413" y="1658938"/>
            <a:ext cx="13198476"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50760" tIns="50760" rIns="50760" bIns="50760" anchor="b"/>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3200">
                <a:solidFill>
                  <a:srgbClr val="005699"/>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800">
                <a:solidFill>
                  <a:srgbClr val="005699"/>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400">
                <a:solidFill>
                  <a:srgbClr val="005699"/>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sz="2000">
                <a:solidFill>
                  <a:srgbClr val="005699"/>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a:pPr>
            <a:endParaRPr kumimoji="0" lang="en-GB" altLang="en-US" sz="72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a:pPr>
            <a:endParaRPr kumimoji="0" lang="en-GB" altLang="en-US" sz="72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Lst>
              <a:defRPr/>
            </a:pPr>
            <a:r>
              <a:rPr kumimoji="0" lang="en-GB" altLang="en-US" sz="6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 </a:t>
            </a:r>
          </a:p>
        </p:txBody>
      </p:sp>
      <p:sp>
        <p:nvSpPr>
          <p:cNvPr id="3" name="TextBox 2">
            <a:extLst>
              <a:ext uri="{FF2B5EF4-FFF2-40B4-BE49-F238E27FC236}">
                <a16:creationId xmlns:a16="http://schemas.microsoft.com/office/drawing/2014/main" id="{00F2F082-8152-4D93-9B39-6FC245AE761C}"/>
              </a:ext>
            </a:extLst>
          </p:cNvPr>
          <p:cNvSpPr txBox="1"/>
          <p:nvPr/>
        </p:nvSpPr>
        <p:spPr>
          <a:xfrm>
            <a:off x="1064712" y="1537616"/>
            <a:ext cx="1022124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2060"/>
                </a:solidFill>
                <a:effectLst/>
                <a:uLnTx/>
                <a:uFillTx/>
                <a:latin typeface="Arial"/>
                <a:ea typeface="ＭＳ Ｐゴシック"/>
                <a:cs typeface="+mn-cs"/>
              </a:rPr>
              <a:t>This series of short clips and slides aims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060"/>
              </a:solidFill>
              <a:effectLst/>
              <a:uLnTx/>
              <a:uFillTx/>
              <a:latin typeface="Arial"/>
              <a:ea typeface="ＭＳ Ｐゴシック"/>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Arial"/>
                <a:ea typeface="ＭＳ Ｐゴシック"/>
                <a:cs typeface="+mn-cs"/>
              </a:rPr>
              <a:t>Jog a few memories for established umpires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060"/>
              </a:solidFill>
              <a:effectLst/>
              <a:uLnTx/>
              <a:uFillTx/>
              <a:latin typeface="Arial"/>
              <a:ea typeface="ＭＳ Ｐゴシック"/>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Arial"/>
                <a:ea typeface="ＭＳ Ｐゴシック"/>
                <a:cs typeface="+mn-cs"/>
              </a:rPr>
              <a:t>To give a few tips to the less experienced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060"/>
              </a:solidFill>
              <a:effectLst/>
              <a:uLnTx/>
              <a:uFillTx/>
              <a:latin typeface="Arial"/>
              <a:ea typeface="ＭＳ Ｐゴシック"/>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Arial"/>
                <a:ea typeface="ＭＳ Ｐゴシック"/>
                <a:cs typeface="+mn-cs"/>
              </a:rPr>
              <a:t>Maybe give players, and especially captains, a few ideas about what they should be looking for when they come to mark an umpire’s performance as many are asked to do on a weekly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060"/>
              </a:solidFill>
              <a:effectLst/>
              <a:uLnTx/>
              <a:uFillTx/>
              <a:latin typeface="Arial"/>
              <a:ea typeface="ＭＳ Ｐゴシック"/>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Arial"/>
                <a:ea typeface="ＭＳ Ｐゴシック"/>
                <a:cs typeface="+mn-cs"/>
              </a:rPr>
              <a:t>Provide some food for thought and hopefully some light relief for the viewer </a:t>
            </a:r>
          </a:p>
        </p:txBody>
      </p:sp>
      <p:sp>
        <p:nvSpPr>
          <p:cNvPr id="2" name="TextBox 1">
            <a:extLst>
              <a:ext uri="{FF2B5EF4-FFF2-40B4-BE49-F238E27FC236}">
                <a16:creationId xmlns:a16="http://schemas.microsoft.com/office/drawing/2014/main" id="{BABA9FCE-B9FA-41EC-B196-01797452CB51}"/>
              </a:ext>
            </a:extLst>
          </p:cNvPr>
          <p:cNvSpPr txBox="1"/>
          <p:nvPr/>
        </p:nvSpPr>
        <p:spPr>
          <a:xfrm>
            <a:off x="4464000" y="6458635"/>
            <a:ext cx="3289971"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3000"/>
                                  </p:stCondLst>
                                  <p:childTnLst>
                                    <p:set>
                                      <p:cBhvr>
                                        <p:cTn id="9" dur="1" fill="hold">
                                          <p:stCondLst>
                                            <p:cond delay="0"/>
                                          </p:stCondLst>
                                        </p:cTn>
                                        <p:tgtEl>
                                          <p:spTgt spid="3">
                                            <p:txEl>
                                              <p:pRg st="4" end="4"/>
                                            </p:txEl>
                                          </p:spTgt>
                                        </p:tgtEl>
                                        <p:attrNameLst>
                                          <p:attrName>style.visibility</p:attrName>
                                        </p:attrNameLst>
                                      </p:cBhvr>
                                      <p:to>
                                        <p:strVal val="visible"/>
                                      </p:to>
                                    </p:set>
                                  </p:childTnLst>
                                </p:cTn>
                              </p:par>
                            </p:childTnLst>
                          </p:cTn>
                        </p:par>
                        <p:par>
                          <p:cTn id="10" fill="hold">
                            <p:stCondLst>
                              <p:cond delay="6000"/>
                            </p:stCondLst>
                            <p:childTnLst>
                              <p:par>
                                <p:cTn id="11" presetID="1" presetClass="entr" presetSubtype="0" fill="hold" nodeType="afterEffect">
                                  <p:stCondLst>
                                    <p:cond delay="300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par>
                          <p:cTn id="13" fill="hold">
                            <p:stCondLst>
                              <p:cond delay="9000"/>
                            </p:stCondLst>
                            <p:childTnLst>
                              <p:par>
                                <p:cTn id="14" presetID="1" presetClass="entr" presetSubtype="0" fill="hold" nodeType="afterEffect">
                                  <p:stCondLst>
                                    <p:cond delay="10000"/>
                                  </p:stCondLst>
                                  <p:childTnLst>
                                    <p:set>
                                      <p:cBhvr>
                                        <p:cTn id="15" dur="1" fill="hold">
                                          <p:stCondLst>
                                            <p:cond delay="0"/>
                                          </p:stCondLst>
                                        </p:cTn>
                                        <p:tgtEl>
                                          <p:spTgt spid="3">
                                            <p:txEl>
                                              <p:pRg st="8" end="8"/>
                                            </p:txEl>
                                          </p:spTgt>
                                        </p:tgtEl>
                                        <p:attrNameLst>
                                          <p:attrName>style.visibility</p:attrName>
                                        </p:attrNameLst>
                                      </p:cBhvr>
                                      <p:to>
                                        <p:strVal val="visible"/>
                                      </p:to>
                                    </p:set>
                                  </p:childTnLst>
                                </p:cTn>
                              </p:par>
                            </p:childTnLst>
                          </p:cTn>
                        </p:par>
                        <p:par>
                          <p:cTn id="16" fill="hold">
                            <p:stCondLst>
                              <p:cond delay="19000"/>
                            </p:stCondLst>
                            <p:childTnLst>
                              <p:par>
                                <p:cTn id="17" presetID="1" presetClass="entr" presetSubtype="0" fill="hold" grpId="0" nodeType="afterEffect">
                                  <p:stCondLst>
                                    <p:cond delay="500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345249-6A72-4449-847E-B96D16827571}"/>
              </a:ext>
            </a:extLst>
          </p:cNvPr>
          <p:cNvSpPr>
            <a:spLocks noGrp="1"/>
          </p:cNvSpPr>
          <p:nvPr>
            <p:ph type="sldNum" sz="quarter" idx="10"/>
          </p:nvPr>
        </p:nvSpPr>
        <p:spPr/>
        <p:txBody>
          <a:bodyPr/>
          <a:lstStyle/>
          <a:p>
            <a:fld id="{6166D983-3F05-4752-A4A4-475711FD8D30}" type="slidenum">
              <a:rPr lang="en-US" altLang="en-US" smtClean="0"/>
              <a:pPr/>
              <a:t>20</a:t>
            </a:fld>
            <a:endParaRPr lang="en-US" altLang="en-US"/>
          </a:p>
        </p:txBody>
      </p:sp>
      <p:pic>
        <p:nvPicPr>
          <p:cNvPr id="6146" name="Picture 2" descr="SK Epic Cricket Fails: Brisbane Heat slump to defeat in bizarre ...">
            <a:extLst>
              <a:ext uri="{FF2B5EF4-FFF2-40B4-BE49-F238E27FC236}">
                <a16:creationId xmlns:a16="http://schemas.microsoft.com/office/drawing/2014/main" id="{8CC36AAD-41FA-4420-8F3C-AE4817B03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654" y="2671357"/>
            <a:ext cx="6789857" cy="2715943"/>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07020AC-BD9F-4049-B683-F38F0B5413B8}"/>
              </a:ext>
            </a:extLst>
          </p:cNvPr>
          <p:cNvSpPr txBox="1"/>
          <p:nvPr/>
        </p:nvSpPr>
        <p:spPr>
          <a:xfrm>
            <a:off x="4963680" y="1379524"/>
            <a:ext cx="1797352" cy="523220"/>
          </a:xfrm>
          <a:prstGeom prst="rect">
            <a:avLst/>
          </a:prstGeom>
          <a:noFill/>
        </p:spPr>
        <p:txBody>
          <a:bodyPr wrap="none" rtlCol="0">
            <a:spAutoFit/>
          </a:bodyPr>
          <a:lstStyle/>
          <a:p>
            <a:r>
              <a:rPr lang="en-GB" sz="2800" b="1" u="sng" dirty="0">
                <a:solidFill>
                  <a:srgbClr val="002060"/>
                </a:solidFill>
              </a:rPr>
              <a:t>Wide Ball</a:t>
            </a:r>
          </a:p>
        </p:txBody>
      </p:sp>
      <p:sp>
        <p:nvSpPr>
          <p:cNvPr id="3" name="TextBox 2">
            <a:extLst>
              <a:ext uri="{FF2B5EF4-FFF2-40B4-BE49-F238E27FC236}">
                <a16:creationId xmlns:a16="http://schemas.microsoft.com/office/drawing/2014/main" id="{FED6C510-E130-4D0C-840F-5A5263FC060B}"/>
              </a:ext>
            </a:extLst>
          </p:cNvPr>
          <p:cNvSpPr txBox="1"/>
          <p:nvPr/>
        </p:nvSpPr>
        <p:spPr>
          <a:xfrm>
            <a:off x="963977" y="1835276"/>
            <a:ext cx="9462911" cy="830997"/>
          </a:xfrm>
          <a:prstGeom prst="rect">
            <a:avLst/>
          </a:prstGeom>
          <a:noFill/>
        </p:spPr>
        <p:txBody>
          <a:bodyPr wrap="square" rtlCol="0">
            <a:spAutoFit/>
          </a:bodyPr>
          <a:lstStyle/>
          <a:p>
            <a:r>
              <a:rPr lang="en-GB" sz="2400" dirty="0">
                <a:solidFill>
                  <a:srgbClr val="002060"/>
                </a:solidFill>
              </a:rPr>
              <a:t>Regulations on Wide Balls are so many and varied it is impossible to cover all the angles here. </a:t>
            </a:r>
          </a:p>
        </p:txBody>
      </p:sp>
      <p:sp>
        <p:nvSpPr>
          <p:cNvPr id="5" name="TextBox 4">
            <a:extLst>
              <a:ext uri="{FF2B5EF4-FFF2-40B4-BE49-F238E27FC236}">
                <a16:creationId xmlns:a16="http://schemas.microsoft.com/office/drawing/2014/main" id="{CFAA9A36-01B2-4E5F-A499-640C7C583110}"/>
              </a:ext>
            </a:extLst>
          </p:cNvPr>
          <p:cNvSpPr txBox="1"/>
          <p:nvPr/>
        </p:nvSpPr>
        <p:spPr>
          <a:xfrm>
            <a:off x="963977" y="3043912"/>
            <a:ext cx="4059125" cy="2631490"/>
          </a:xfrm>
          <a:prstGeom prst="rect">
            <a:avLst/>
          </a:prstGeom>
          <a:noFill/>
        </p:spPr>
        <p:txBody>
          <a:bodyPr wrap="none" rtlCol="0">
            <a:spAutoFit/>
          </a:bodyPr>
          <a:lstStyle/>
          <a:p>
            <a:pPr>
              <a:spcAft>
                <a:spcPts val="600"/>
              </a:spcAft>
            </a:pPr>
            <a:r>
              <a:rPr lang="en-GB" sz="2400" dirty="0">
                <a:solidFill>
                  <a:srgbClr val="002060"/>
                </a:solidFill>
              </a:rPr>
              <a:t>Basically they are:</a:t>
            </a:r>
          </a:p>
          <a:p>
            <a:pPr marL="342900" indent="-342900">
              <a:spcAft>
                <a:spcPts val="600"/>
              </a:spcAft>
              <a:buFont typeface="Arial" panose="020B0604020202020204" pitchFamily="34" charset="0"/>
              <a:buChar char="•"/>
            </a:pPr>
            <a:r>
              <a:rPr lang="en-GB" sz="2400" dirty="0">
                <a:solidFill>
                  <a:srgbClr val="002060"/>
                </a:solidFill>
              </a:rPr>
              <a:t>Laws of Cricket</a:t>
            </a:r>
          </a:p>
          <a:p>
            <a:pPr marL="342900" indent="-342900">
              <a:spcAft>
                <a:spcPts val="600"/>
              </a:spcAft>
              <a:buFont typeface="Arial" panose="020B0604020202020204" pitchFamily="34" charset="0"/>
              <a:buChar char="•"/>
            </a:pPr>
            <a:r>
              <a:rPr lang="en-GB" sz="2400" dirty="0">
                <a:solidFill>
                  <a:srgbClr val="002060"/>
                </a:solidFill>
              </a:rPr>
              <a:t>Guidelines in the creases</a:t>
            </a:r>
          </a:p>
          <a:p>
            <a:pPr marL="342900" indent="-342900">
              <a:spcAft>
                <a:spcPts val="600"/>
              </a:spcAft>
              <a:buFont typeface="Arial" panose="020B0604020202020204" pitchFamily="34" charset="0"/>
              <a:buChar char="•"/>
            </a:pPr>
            <a:r>
              <a:rPr lang="en-GB" sz="2400" dirty="0">
                <a:solidFill>
                  <a:srgbClr val="002060"/>
                </a:solidFill>
              </a:rPr>
              <a:t>“Profile” wides on leg side</a:t>
            </a:r>
          </a:p>
          <a:p>
            <a:pPr marL="342900" indent="-342900">
              <a:spcAft>
                <a:spcPts val="600"/>
              </a:spcAft>
              <a:buFont typeface="Arial" panose="020B0604020202020204" pitchFamily="34" charset="0"/>
              <a:buChar char="•"/>
            </a:pPr>
            <a:r>
              <a:rPr lang="en-GB" sz="2400" dirty="0">
                <a:solidFill>
                  <a:srgbClr val="002060"/>
                </a:solidFill>
              </a:rPr>
              <a:t>Everything down leg side</a:t>
            </a:r>
          </a:p>
          <a:p>
            <a:pPr marL="342900" indent="-342900">
              <a:spcAft>
                <a:spcPts val="600"/>
              </a:spcAft>
              <a:buFont typeface="Arial" panose="020B0604020202020204" pitchFamily="34" charset="0"/>
              <a:buChar char="•"/>
            </a:pPr>
            <a:r>
              <a:rPr lang="en-GB" sz="2000" dirty="0">
                <a:solidFill>
                  <a:srgbClr val="002060"/>
                </a:solidFill>
              </a:rPr>
              <a:t>(and variations on all of these)</a:t>
            </a:r>
          </a:p>
        </p:txBody>
      </p:sp>
      <p:cxnSp>
        <p:nvCxnSpPr>
          <p:cNvPr id="7" name="Straight Arrow Connector 6">
            <a:extLst>
              <a:ext uri="{FF2B5EF4-FFF2-40B4-BE49-F238E27FC236}">
                <a16:creationId xmlns:a16="http://schemas.microsoft.com/office/drawing/2014/main" id="{CDFE557B-8B7C-497F-91D7-87FB654EACC4}"/>
              </a:ext>
            </a:extLst>
          </p:cNvPr>
          <p:cNvCxnSpPr>
            <a:cxnSpLocks/>
          </p:cNvCxnSpPr>
          <p:nvPr/>
        </p:nvCxnSpPr>
        <p:spPr bwMode="auto">
          <a:xfrm>
            <a:off x="4890705" y="4214415"/>
            <a:ext cx="2592275" cy="636351"/>
          </a:xfrm>
          <a:prstGeom prst="straightConnector1">
            <a:avLst/>
          </a:prstGeom>
          <a:solidFill>
            <a:schemeClr val="accent1"/>
          </a:solidFill>
          <a:ln w="28575" cap="flat" cmpd="sng" algn="ctr">
            <a:solidFill>
              <a:schemeClr val="accent5">
                <a:lumMod val="10000"/>
              </a:schemeClr>
            </a:solidFill>
            <a:prstDash val="solid"/>
            <a:round/>
            <a:headEnd type="none" w="med" len="med"/>
            <a:tailEnd type="triangle"/>
          </a:ln>
          <a:effectLst/>
        </p:spPr>
      </p:cxnSp>
      <p:sp>
        <p:nvSpPr>
          <p:cNvPr id="8" name="Freeform: Shape 7">
            <a:extLst>
              <a:ext uri="{FF2B5EF4-FFF2-40B4-BE49-F238E27FC236}">
                <a16:creationId xmlns:a16="http://schemas.microsoft.com/office/drawing/2014/main" id="{39AFCE81-229B-4E08-AA49-D44CF0A90528}"/>
              </a:ext>
            </a:extLst>
          </p:cNvPr>
          <p:cNvSpPr/>
          <p:nvPr/>
        </p:nvSpPr>
        <p:spPr bwMode="auto">
          <a:xfrm>
            <a:off x="8691974" y="3415143"/>
            <a:ext cx="464233" cy="1674055"/>
          </a:xfrm>
          <a:custGeom>
            <a:avLst/>
            <a:gdLst>
              <a:gd name="connsiteX0" fmla="*/ 0 w 464233"/>
              <a:gd name="connsiteY0" fmla="*/ 0 h 1674055"/>
              <a:gd name="connsiteX1" fmla="*/ 126609 w 464233"/>
              <a:gd name="connsiteY1" fmla="*/ 126609 h 1674055"/>
              <a:gd name="connsiteX2" fmla="*/ 154744 w 464233"/>
              <a:gd name="connsiteY2" fmla="*/ 154745 h 1674055"/>
              <a:gd name="connsiteX3" fmla="*/ 182880 w 464233"/>
              <a:gd name="connsiteY3" fmla="*/ 182880 h 1674055"/>
              <a:gd name="connsiteX4" fmla="*/ 267286 w 464233"/>
              <a:gd name="connsiteY4" fmla="*/ 295421 h 1674055"/>
              <a:gd name="connsiteX5" fmla="*/ 309489 w 464233"/>
              <a:gd name="connsiteY5" fmla="*/ 365760 h 1674055"/>
              <a:gd name="connsiteX6" fmla="*/ 365760 w 464233"/>
              <a:gd name="connsiteY6" fmla="*/ 436098 h 1674055"/>
              <a:gd name="connsiteX7" fmla="*/ 407963 w 464233"/>
              <a:gd name="connsiteY7" fmla="*/ 506437 h 1674055"/>
              <a:gd name="connsiteX8" fmla="*/ 450166 w 464233"/>
              <a:gd name="connsiteY8" fmla="*/ 576775 h 1674055"/>
              <a:gd name="connsiteX9" fmla="*/ 464233 w 464233"/>
              <a:gd name="connsiteY9" fmla="*/ 618978 h 1674055"/>
              <a:gd name="connsiteX10" fmla="*/ 450166 w 464233"/>
              <a:gd name="connsiteY10" fmla="*/ 661181 h 1674055"/>
              <a:gd name="connsiteX11" fmla="*/ 407963 w 464233"/>
              <a:gd name="connsiteY11" fmla="*/ 801858 h 1674055"/>
              <a:gd name="connsiteX12" fmla="*/ 379827 w 464233"/>
              <a:gd name="connsiteY12" fmla="*/ 829994 h 1674055"/>
              <a:gd name="connsiteX13" fmla="*/ 365760 w 464233"/>
              <a:gd name="connsiteY13" fmla="*/ 872197 h 1674055"/>
              <a:gd name="connsiteX14" fmla="*/ 337624 w 464233"/>
              <a:gd name="connsiteY14" fmla="*/ 900332 h 1674055"/>
              <a:gd name="connsiteX15" fmla="*/ 309489 w 464233"/>
              <a:gd name="connsiteY15" fmla="*/ 984738 h 1674055"/>
              <a:gd name="connsiteX16" fmla="*/ 295421 w 464233"/>
              <a:gd name="connsiteY16" fmla="*/ 1322363 h 1674055"/>
              <a:gd name="connsiteX17" fmla="*/ 295421 w 464233"/>
              <a:gd name="connsiteY17" fmla="*/ 1420837 h 1674055"/>
              <a:gd name="connsiteX18" fmla="*/ 309489 w 464233"/>
              <a:gd name="connsiteY18" fmla="*/ 1463040 h 1674055"/>
              <a:gd name="connsiteX19" fmla="*/ 323557 w 464233"/>
              <a:gd name="connsiteY19" fmla="*/ 1519311 h 1674055"/>
              <a:gd name="connsiteX20" fmla="*/ 351692 w 464233"/>
              <a:gd name="connsiteY20" fmla="*/ 1603717 h 1674055"/>
              <a:gd name="connsiteX21" fmla="*/ 365760 w 464233"/>
              <a:gd name="connsiteY21" fmla="*/ 1674055 h 167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4233" h="1674055">
                <a:moveTo>
                  <a:pt x="0" y="0"/>
                </a:moveTo>
                <a:lnTo>
                  <a:pt x="126609" y="126609"/>
                </a:lnTo>
                <a:lnTo>
                  <a:pt x="154744" y="154745"/>
                </a:lnTo>
                <a:cubicBezTo>
                  <a:pt x="164123" y="164124"/>
                  <a:pt x="175523" y="171844"/>
                  <a:pt x="182880" y="182880"/>
                </a:cubicBezTo>
                <a:cubicBezTo>
                  <a:pt x="246507" y="278322"/>
                  <a:pt x="215239" y="243376"/>
                  <a:pt x="267286" y="295421"/>
                </a:cubicBezTo>
                <a:cubicBezTo>
                  <a:pt x="307133" y="414970"/>
                  <a:pt x="251560" y="269215"/>
                  <a:pt x="309489" y="365760"/>
                </a:cubicBezTo>
                <a:cubicBezTo>
                  <a:pt x="354790" y="441260"/>
                  <a:pt x="281704" y="380061"/>
                  <a:pt x="365760" y="436098"/>
                </a:cubicBezTo>
                <a:cubicBezTo>
                  <a:pt x="405609" y="555650"/>
                  <a:pt x="350032" y="409885"/>
                  <a:pt x="407963" y="506437"/>
                </a:cubicBezTo>
                <a:cubicBezTo>
                  <a:pt x="462747" y="597744"/>
                  <a:pt x="378877" y="505489"/>
                  <a:pt x="450166" y="576775"/>
                </a:cubicBezTo>
                <a:cubicBezTo>
                  <a:pt x="454855" y="590843"/>
                  <a:pt x="464233" y="604149"/>
                  <a:pt x="464233" y="618978"/>
                </a:cubicBezTo>
                <a:cubicBezTo>
                  <a:pt x="464233" y="633807"/>
                  <a:pt x="454240" y="646923"/>
                  <a:pt x="450166" y="661181"/>
                </a:cubicBezTo>
                <a:cubicBezTo>
                  <a:pt x="442516" y="687956"/>
                  <a:pt x="421334" y="788487"/>
                  <a:pt x="407963" y="801858"/>
                </a:cubicBezTo>
                <a:lnTo>
                  <a:pt x="379827" y="829994"/>
                </a:lnTo>
                <a:cubicBezTo>
                  <a:pt x="375138" y="844062"/>
                  <a:pt x="373389" y="859482"/>
                  <a:pt x="365760" y="872197"/>
                </a:cubicBezTo>
                <a:cubicBezTo>
                  <a:pt x="358936" y="883570"/>
                  <a:pt x="343556" y="888469"/>
                  <a:pt x="337624" y="900332"/>
                </a:cubicBezTo>
                <a:cubicBezTo>
                  <a:pt x="324361" y="926858"/>
                  <a:pt x="309489" y="984738"/>
                  <a:pt x="309489" y="984738"/>
                </a:cubicBezTo>
                <a:cubicBezTo>
                  <a:pt x="304800" y="1097280"/>
                  <a:pt x="303742" y="1210031"/>
                  <a:pt x="295421" y="1322363"/>
                </a:cubicBezTo>
                <a:cubicBezTo>
                  <a:pt x="288103" y="1421157"/>
                  <a:pt x="260984" y="1300309"/>
                  <a:pt x="295421" y="1420837"/>
                </a:cubicBezTo>
                <a:cubicBezTo>
                  <a:pt x="299495" y="1435095"/>
                  <a:pt x="305415" y="1448782"/>
                  <a:pt x="309489" y="1463040"/>
                </a:cubicBezTo>
                <a:cubicBezTo>
                  <a:pt x="314801" y="1481630"/>
                  <a:pt x="318001" y="1500792"/>
                  <a:pt x="323557" y="1519311"/>
                </a:cubicBezTo>
                <a:cubicBezTo>
                  <a:pt x="332079" y="1547717"/>
                  <a:pt x="345876" y="1574636"/>
                  <a:pt x="351692" y="1603717"/>
                </a:cubicBezTo>
                <a:lnTo>
                  <a:pt x="365760" y="1674055"/>
                </a:lnTo>
              </a:path>
            </a:pathLst>
          </a:custGeom>
          <a:noFill/>
          <a:ln w="2857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12" charset="-128"/>
            </a:endParaRPr>
          </a:p>
        </p:txBody>
      </p:sp>
      <p:cxnSp>
        <p:nvCxnSpPr>
          <p:cNvPr id="10" name="Straight Arrow Connector 9">
            <a:extLst>
              <a:ext uri="{FF2B5EF4-FFF2-40B4-BE49-F238E27FC236}">
                <a16:creationId xmlns:a16="http://schemas.microsoft.com/office/drawing/2014/main" id="{28EBD102-2E18-4CFD-B3EB-A54B22821DBC}"/>
              </a:ext>
            </a:extLst>
          </p:cNvPr>
          <p:cNvCxnSpPr>
            <a:cxnSpLocks/>
            <a:endCxn id="8" idx="15"/>
          </p:cNvCxnSpPr>
          <p:nvPr/>
        </p:nvCxnSpPr>
        <p:spPr bwMode="auto">
          <a:xfrm flipV="1">
            <a:off x="5023102" y="4399881"/>
            <a:ext cx="3978361" cy="210766"/>
          </a:xfrm>
          <a:prstGeom prst="straightConnector1">
            <a:avLst/>
          </a:prstGeom>
          <a:solidFill>
            <a:schemeClr val="accent1"/>
          </a:solidFill>
          <a:ln w="25400" cap="flat" cmpd="sng" algn="ctr">
            <a:solidFill>
              <a:schemeClr val="accent6">
                <a:lumMod val="75000"/>
              </a:schemeClr>
            </a:solidFill>
            <a:prstDash val="dash"/>
            <a:round/>
            <a:headEnd type="none" w="med" len="med"/>
            <a:tailEnd type="triangle"/>
          </a:ln>
          <a:effectLst/>
        </p:spPr>
      </p:cxnSp>
      <p:cxnSp>
        <p:nvCxnSpPr>
          <p:cNvPr id="12" name="Straight Arrow Connector 11">
            <a:extLst>
              <a:ext uri="{FF2B5EF4-FFF2-40B4-BE49-F238E27FC236}">
                <a16:creationId xmlns:a16="http://schemas.microsoft.com/office/drawing/2014/main" id="{B2624C5B-6C34-43DF-820B-AFB8A04C121F}"/>
              </a:ext>
            </a:extLst>
          </p:cNvPr>
          <p:cNvCxnSpPr>
            <a:cxnSpLocks/>
            <a:endCxn id="29" idx="2"/>
          </p:cNvCxnSpPr>
          <p:nvPr/>
        </p:nvCxnSpPr>
        <p:spPr bwMode="auto">
          <a:xfrm>
            <a:off x="3906840" y="3694187"/>
            <a:ext cx="2932904" cy="18364"/>
          </a:xfrm>
          <a:prstGeom prst="straightConnector1">
            <a:avLst/>
          </a:prstGeom>
          <a:solidFill>
            <a:schemeClr val="accent1"/>
          </a:solidFill>
          <a:ln w="25400" cap="flat" cmpd="sng" algn="ctr">
            <a:solidFill>
              <a:schemeClr val="accent2">
                <a:lumMod val="75000"/>
              </a:schemeClr>
            </a:solidFill>
            <a:prstDash val="sysDash"/>
            <a:round/>
            <a:headEnd type="none" w="med" len="med"/>
            <a:tailEnd type="triangle"/>
          </a:ln>
          <a:effectLst/>
        </p:spPr>
      </p:cxnSp>
      <p:sp>
        <p:nvSpPr>
          <p:cNvPr id="14" name="Oval 13">
            <a:extLst>
              <a:ext uri="{FF2B5EF4-FFF2-40B4-BE49-F238E27FC236}">
                <a16:creationId xmlns:a16="http://schemas.microsoft.com/office/drawing/2014/main" id="{19EC100F-A484-42E4-92C9-276E897A0F85}"/>
              </a:ext>
            </a:extLst>
          </p:cNvPr>
          <p:cNvSpPr/>
          <p:nvPr/>
        </p:nvSpPr>
        <p:spPr bwMode="auto">
          <a:xfrm>
            <a:off x="8794295" y="4938201"/>
            <a:ext cx="182881" cy="162565"/>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12" charset="-128"/>
            </a:endParaRPr>
          </a:p>
        </p:txBody>
      </p:sp>
      <p:cxnSp>
        <p:nvCxnSpPr>
          <p:cNvPr id="16" name="Straight Arrow Connector 15">
            <a:extLst>
              <a:ext uri="{FF2B5EF4-FFF2-40B4-BE49-F238E27FC236}">
                <a16:creationId xmlns:a16="http://schemas.microsoft.com/office/drawing/2014/main" id="{423EFA41-EE7B-454D-A8A6-8AFBDCE4BA5F}"/>
              </a:ext>
            </a:extLst>
          </p:cNvPr>
          <p:cNvCxnSpPr>
            <a:cxnSpLocks/>
          </p:cNvCxnSpPr>
          <p:nvPr/>
        </p:nvCxnSpPr>
        <p:spPr bwMode="auto">
          <a:xfrm flipV="1">
            <a:off x="4890705" y="5070391"/>
            <a:ext cx="3891611" cy="12031"/>
          </a:xfrm>
          <a:prstGeom prst="straightConnector1">
            <a:avLst/>
          </a:prstGeom>
          <a:solidFill>
            <a:schemeClr val="accent1"/>
          </a:solidFill>
          <a:ln w="25400" cap="flat" cmpd="sng" algn="ctr">
            <a:solidFill>
              <a:schemeClr val="accent2"/>
            </a:solidFill>
            <a:prstDash val="dashDot"/>
            <a:round/>
            <a:headEnd type="none" w="med" len="med"/>
            <a:tailEnd type="triangle"/>
          </a:ln>
          <a:effectLst/>
        </p:spPr>
      </p:cxnSp>
      <p:sp>
        <p:nvSpPr>
          <p:cNvPr id="18" name="Rectangle 17">
            <a:extLst>
              <a:ext uri="{FF2B5EF4-FFF2-40B4-BE49-F238E27FC236}">
                <a16:creationId xmlns:a16="http://schemas.microsoft.com/office/drawing/2014/main" id="{5D72DF95-1506-4236-A3F1-5824404BAD0A}"/>
              </a:ext>
            </a:extLst>
          </p:cNvPr>
          <p:cNvSpPr/>
          <p:nvPr/>
        </p:nvSpPr>
        <p:spPr>
          <a:xfrm>
            <a:off x="963977" y="2636924"/>
            <a:ext cx="3419526" cy="400110"/>
          </a:xfrm>
          <a:prstGeom prst="rect">
            <a:avLst/>
          </a:prstGeom>
        </p:spPr>
        <p:txBody>
          <a:bodyPr wrap="none">
            <a:spAutoFit/>
          </a:bodyPr>
          <a:lstStyle/>
          <a:p>
            <a:r>
              <a:rPr lang="en-GB" sz="2000" dirty="0">
                <a:solidFill>
                  <a:srgbClr val="002060"/>
                </a:solidFill>
              </a:rPr>
              <a:t>(Pun completely intentional!)</a:t>
            </a:r>
            <a:endParaRPr lang="en-GB" sz="2000" dirty="0"/>
          </a:p>
        </p:txBody>
      </p:sp>
      <p:sp>
        <p:nvSpPr>
          <p:cNvPr id="24" name="TextBox 23">
            <a:extLst>
              <a:ext uri="{FF2B5EF4-FFF2-40B4-BE49-F238E27FC236}">
                <a16:creationId xmlns:a16="http://schemas.microsoft.com/office/drawing/2014/main" id="{9F1465BE-952C-4A90-A621-B32E21FEEE92}"/>
              </a:ext>
            </a:extLst>
          </p:cNvPr>
          <p:cNvSpPr txBox="1"/>
          <p:nvPr/>
        </p:nvSpPr>
        <p:spPr>
          <a:xfrm>
            <a:off x="5023102" y="5465765"/>
            <a:ext cx="7082764" cy="830997"/>
          </a:xfrm>
          <a:prstGeom prst="rect">
            <a:avLst/>
          </a:prstGeom>
          <a:noFill/>
        </p:spPr>
        <p:txBody>
          <a:bodyPr wrap="square" rtlCol="0">
            <a:spAutoFit/>
          </a:bodyPr>
          <a:lstStyle/>
          <a:p>
            <a:r>
              <a:rPr lang="en-GB" sz="2400" dirty="0">
                <a:solidFill>
                  <a:srgbClr val="002060"/>
                </a:solidFill>
              </a:rPr>
              <a:t>It is vital to your control of the game that you know the wide regulations and apply them consistently</a:t>
            </a:r>
          </a:p>
        </p:txBody>
      </p:sp>
      <p:sp>
        <p:nvSpPr>
          <p:cNvPr id="26" name="Oval 25">
            <a:extLst>
              <a:ext uri="{FF2B5EF4-FFF2-40B4-BE49-F238E27FC236}">
                <a16:creationId xmlns:a16="http://schemas.microsoft.com/office/drawing/2014/main" id="{8FF7A947-3AE7-4461-A313-168ADCD6D890}"/>
              </a:ext>
            </a:extLst>
          </p:cNvPr>
          <p:cNvSpPr/>
          <p:nvPr/>
        </p:nvSpPr>
        <p:spPr bwMode="auto">
          <a:xfrm>
            <a:off x="9004360" y="4338704"/>
            <a:ext cx="182881" cy="162565"/>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12" charset="-128"/>
            </a:endParaRPr>
          </a:p>
        </p:txBody>
      </p:sp>
      <p:sp>
        <p:nvSpPr>
          <p:cNvPr id="27" name="Oval 26">
            <a:extLst>
              <a:ext uri="{FF2B5EF4-FFF2-40B4-BE49-F238E27FC236}">
                <a16:creationId xmlns:a16="http://schemas.microsoft.com/office/drawing/2014/main" id="{2CA4B16A-55D1-4A4C-B370-E4398D2D9D28}"/>
              </a:ext>
            </a:extLst>
          </p:cNvPr>
          <p:cNvSpPr/>
          <p:nvPr/>
        </p:nvSpPr>
        <p:spPr bwMode="auto">
          <a:xfrm rot="16586405">
            <a:off x="7440058" y="4775961"/>
            <a:ext cx="182881" cy="162565"/>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12" charset="-128"/>
            </a:endParaRPr>
          </a:p>
        </p:txBody>
      </p:sp>
      <p:sp>
        <p:nvSpPr>
          <p:cNvPr id="29" name="Oval 28">
            <a:extLst>
              <a:ext uri="{FF2B5EF4-FFF2-40B4-BE49-F238E27FC236}">
                <a16:creationId xmlns:a16="http://schemas.microsoft.com/office/drawing/2014/main" id="{5BE54BBD-0180-4B22-96C6-5B8F50004427}"/>
              </a:ext>
            </a:extLst>
          </p:cNvPr>
          <p:cNvSpPr/>
          <p:nvPr/>
        </p:nvSpPr>
        <p:spPr bwMode="auto">
          <a:xfrm>
            <a:off x="6839744" y="3631268"/>
            <a:ext cx="182881" cy="162565"/>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12" charset="-128"/>
            </a:endParaRPr>
          </a:p>
        </p:txBody>
      </p:sp>
      <p:sp>
        <p:nvSpPr>
          <p:cNvPr id="20" name="TextBox 19">
            <a:extLst>
              <a:ext uri="{FF2B5EF4-FFF2-40B4-BE49-F238E27FC236}">
                <a16:creationId xmlns:a16="http://schemas.microsoft.com/office/drawing/2014/main" id="{70A1D7C7-BAE2-40C6-81ED-CF9A6393B676}"/>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16271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7000"/>
                            </p:stCondLst>
                            <p:childTnLst>
                              <p:par>
                                <p:cTn id="13" presetID="10" presetClass="entr" presetSubtype="0" fill="hold" nodeType="afterEffect">
                                  <p:stCondLst>
                                    <p:cond delay="300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par>
                          <p:cTn id="16" fill="hold">
                            <p:stCondLst>
                              <p:cond delay="10500"/>
                            </p:stCondLst>
                            <p:childTnLst>
                              <p:par>
                                <p:cTn id="17" presetID="10" presetClass="entr" presetSubtype="0" fill="hold" nodeType="afterEffect">
                                  <p:stCondLst>
                                    <p:cond delay="250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childTnLst>
                          </p:cTn>
                        </p:par>
                        <p:par>
                          <p:cTn id="20" fill="hold">
                            <p:stCondLst>
                              <p:cond delay="13500"/>
                            </p:stCondLst>
                            <p:childTnLst>
                              <p:par>
                                <p:cTn id="21" presetID="22" presetClass="entr" presetSubtype="8" fill="hold"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par>
                          <p:cTn id="24" fill="hold">
                            <p:stCondLst>
                              <p:cond delay="16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16500"/>
                            </p:stCondLst>
                            <p:childTnLst>
                              <p:par>
                                <p:cTn id="29" presetID="10" presetClass="entr" presetSubtype="0" fill="hold" nodeType="afterEffect">
                                  <p:stCondLst>
                                    <p:cond delay="300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500"/>
                                        <p:tgtEl>
                                          <p:spTgt spid="5">
                                            <p:txEl>
                                              <p:pRg st="2" end="2"/>
                                            </p:txEl>
                                          </p:spTgt>
                                        </p:tgtEl>
                                      </p:cBhvr>
                                    </p:animEffect>
                                  </p:childTnLst>
                                </p:cTn>
                              </p:par>
                            </p:childTnLst>
                          </p:cTn>
                        </p:par>
                        <p:par>
                          <p:cTn id="32" fill="hold">
                            <p:stCondLst>
                              <p:cond delay="20000"/>
                            </p:stCondLst>
                            <p:childTnLst>
                              <p:par>
                                <p:cTn id="33" presetID="22" presetClass="entr" presetSubtype="8" fill="hold" nodeType="afterEffect">
                                  <p:stCondLst>
                                    <p:cond delay="300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p:stCondLst>
                              <p:cond delay="23500"/>
                            </p:stCondLst>
                            <p:childTnLst>
                              <p:par>
                                <p:cTn id="37" presetID="10" presetClass="entr" presetSubtype="0"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24000"/>
                            </p:stCondLst>
                            <p:childTnLst>
                              <p:par>
                                <p:cTn id="41" presetID="10" presetClass="entr" presetSubtype="0" fill="hold" nodeType="afterEffect">
                                  <p:stCondLst>
                                    <p:cond delay="3000"/>
                                  </p:stCondLst>
                                  <p:childTnLst>
                                    <p:set>
                                      <p:cBhvr>
                                        <p:cTn id="42" dur="1" fill="hold">
                                          <p:stCondLst>
                                            <p:cond delay="0"/>
                                          </p:stCondLst>
                                        </p:cTn>
                                        <p:tgtEl>
                                          <p:spTgt spid="5">
                                            <p:txEl>
                                              <p:pRg st="3" end="3"/>
                                            </p:txEl>
                                          </p:spTgt>
                                        </p:tgtEl>
                                        <p:attrNameLst>
                                          <p:attrName>style.visibility</p:attrName>
                                        </p:attrNameLst>
                                      </p:cBhvr>
                                      <p:to>
                                        <p:strVal val="visible"/>
                                      </p:to>
                                    </p:set>
                                    <p:animEffect transition="in" filter="fade">
                                      <p:cBhvr>
                                        <p:cTn id="43" dur="500"/>
                                        <p:tgtEl>
                                          <p:spTgt spid="5">
                                            <p:txEl>
                                              <p:pRg st="3" end="3"/>
                                            </p:txEl>
                                          </p:spTgt>
                                        </p:tgtEl>
                                      </p:cBhvr>
                                    </p:animEffect>
                                  </p:childTnLst>
                                </p:cTn>
                              </p:par>
                            </p:childTnLst>
                          </p:cTn>
                        </p:par>
                        <p:par>
                          <p:cTn id="44" fill="hold">
                            <p:stCondLst>
                              <p:cond delay="27500"/>
                            </p:stCondLst>
                            <p:childTnLst>
                              <p:par>
                                <p:cTn id="45" presetID="22" presetClass="entr" presetSubtype="8" fill="hold" nodeType="afterEffect">
                                  <p:stCondLst>
                                    <p:cond delay="300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31000"/>
                            </p:stCondLst>
                            <p:childTnLst>
                              <p:par>
                                <p:cTn id="49" presetID="22" presetClass="entr" presetSubtype="1"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up)">
                                      <p:cBhvr>
                                        <p:cTn id="51" dur="500"/>
                                        <p:tgtEl>
                                          <p:spTgt spid="8"/>
                                        </p:tgtEl>
                                      </p:cBhvr>
                                    </p:animEffect>
                                  </p:childTnLst>
                                </p:cTn>
                              </p:par>
                            </p:childTnLst>
                          </p:cTn>
                        </p:par>
                        <p:par>
                          <p:cTn id="52" fill="hold">
                            <p:stCondLst>
                              <p:cond delay="315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32000"/>
                            </p:stCondLst>
                            <p:childTnLst>
                              <p:par>
                                <p:cTn id="57" presetID="10" presetClass="entr" presetSubtype="0" fill="hold" nodeType="afterEffect">
                                  <p:stCondLst>
                                    <p:cond delay="3000"/>
                                  </p:stCondLst>
                                  <p:childTnLst>
                                    <p:set>
                                      <p:cBhvr>
                                        <p:cTn id="58" dur="1" fill="hold">
                                          <p:stCondLst>
                                            <p:cond delay="0"/>
                                          </p:stCondLst>
                                        </p:cTn>
                                        <p:tgtEl>
                                          <p:spTgt spid="5">
                                            <p:txEl>
                                              <p:pRg st="4" end="4"/>
                                            </p:txEl>
                                          </p:spTgt>
                                        </p:tgtEl>
                                        <p:attrNameLst>
                                          <p:attrName>style.visibility</p:attrName>
                                        </p:attrNameLst>
                                      </p:cBhvr>
                                      <p:to>
                                        <p:strVal val="visible"/>
                                      </p:to>
                                    </p:set>
                                    <p:animEffect transition="in" filter="fade">
                                      <p:cBhvr>
                                        <p:cTn id="59" dur="500"/>
                                        <p:tgtEl>
                                          <p:spTgt spid="5">
                                            <p:txEl>
                                              <p:pRg st="4" end="4"/>
                                            </p:txEl>
                                          </p:spTgt>
                                        </p:tgtEl>
                                      </p:cBhvr>
                                    </p:animEffect>
                                  </p:childTnLst>
                                </p:cTn>
                              </p:par>
                            </p:childTnLst>
                          </p:cTn>
                        </p:par>
                        <p:par>
                          <p:cTn id="60" fill="hold">
                            <p:stCondLst>
                              <p:cond delay="35500"/>
                            </p:stCondLst>
                            <p:childTnLst>
                              <p:par>
                                <p:cTn id="61" presetID="22" presetClass="entr" presetSubtype="8" fill="hold" nodeType="afterEffect">
                                  <p:stCondLst>
                                    <p:cond delay="300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par>
                          <p:cTn id="64" fill="hold">
                            <p:stCondLst>
                              <p:cond delay="39000"/>
                            </p:stCondLst>
                            <p:childTnLst>
                              <p:par>
                                <p:cTn id="65" presetID="10" presetClass="entr" presetSubtype="0"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childTnLst>
                          </p:cTn>
                        </p:par>
                        <p:par>
                          <p:cTn id="68" fill="hold">
                            <p:stCondLst>
                              <p:cond delay="39500"/>
                            </p:stCondLst>
                            <p:childTnLst>
                              <p:par>
                                <p:cTn id="69" presetID="10" presetClass="entr" presetSubtype="0" fill="hold" nodeType="afterEffect">
                                  <p:stCondLst>
                                    <p:cond delay="3000"/>
                                  </p:stCondLst>
                                  <p:childTnLst>
                                    <p:set>
                                      <p:cBhvr>
                                        <p:cTn id="70" dur="1" fill="hold">
                                          <p:stCondLst>
                                            <p:cond delay="0"/>
                                          </p:stCondLst>
                                        </p:cTn>
                                        <p:tgtEl>
                                          <p:spTgt spid="5">
                                            <p:txEl>
                                              <p:pRg st="5" end="5"/>
                                            </p:txEl>
                                          </p:spTgt>
                                        </p:tgtEl>
                                        <p:attrNameLst>
                                          <p:attrName>style.visibility</p:attrName>
                                        </p:attrNameLst>
                                      </p:cBhvr>
                                      <p:to>
                                        <p:strVal val="visible"/>
                                      </p:to>
                                    </p:set>
                                    <p:animEffect transition="in" filter="fade">
                                      <p:cBhvr>
                                        <p:cTn id="71" dur="500"/>
                                        <p:tgtEl>
                                          <p:spTgt spid="5">
                                            <p:txEl>
                                              <p:pRg st="5" end="5"/>
                                            </p:txEl>
                                          </p:spTgt>
                                        </p:tgtEl>
                                      </p:cBhvr>
                                    </p:animEffect>
                                  </p:childTnLst>
                                </p:cTn>
                              </p:par>
                            </p:childTnLst>
                          </p:cTn>
                        </p:par>
                        <p:par>
                          <p:cTn id="72" fill="hold">
                            <p:stCondLst>
                              <p:cond delay="43000"/>
                            </p:stCondLst>
                            <p:childTnLst>
                              <p:par>
                                <p:cTn id="73" presetID="10" presetClass="entr" presetSubtype="0" fill="hold" grpId="0" nodeType="afterEffect">
                                  <p:stCondLst>
                                    <p:cond delay="300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par>
                          <p:cTn id="76" fill="hold">
                            <p:stCondLst>
                              <p:cond delay="46500"/>
                            </p:stCondLst>
                            <p:childTnLst>
                              <p:par>
                                <p:cTn id="77" presetID="1" presetClass="entr" presetSubtype="0" fill="hold" grpId="0" nodeType="afterEffect">
                                  <p:stCondLst>
                                    <p:cond delay="5000"/>
                                  </p:stCondLst>
                                  <p:childTnLst>
                                    <p:set>
                                      <p:cBhvr>
                                        <p:cTn id="7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8" grpId="0"/>
      <p:bldP spid="24" grpId="0"/>
      <p:bldP spid="26" grpId="0" animBg="1"/>
      <p:bldP spid="27" grpId="0" animBg="1"/>
      <p:bldP spid="2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44FA7B-E360-40E1-A724-9AB0BC85C021}"/>
              </a:ext>
            </a:extLst>
          </p:cNvPr>
          <p:cNvSpPr>
            <a:spLocks noGrp="1"/>
          </p:cNvSpPr>
          <p:nvPr>
            <p:ph type="sldNum" sz="quarter" idx="10"/>
          </p:nvPr>
        </p:nvSpPr>
        <p:spPr/>
        <p:txBody>
          <a:bodyPr/>
          <a:lstStyle/>
          <a:p>
            <a:fld id="{6166D983-3F05-4752-A4A4-475711FD8D30}" type="slidenum">
              <a:rPr lang="en-US" altLang="en-US" smtClean="0"/>
              <a:pPr/>
              <a:t>21</a:t>
            </a:fld>
            <a:endParaRPr lang="en-US" altLang="en-US"/>
          </a:p>
        </p:txBody>
      </p:sp>
      <p:pic>
        <p:nvPicPr>
          <p:cNvPr id="5" name="Picture 4" descr="A person wearing a suit and tie&#10;&#10;Description automatically generated">
            <a:extLst>
              <a:ext uri="{FF2B5EF4-FFF2-40B4-BE49-F238E27FC236}">
                <a16:creationId xmlns:a16="http://schemas.microsoft.com/office/drawing/2014/main" id="{9048FA46-425A-410D-87D8-5F5BE4778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8388" y="1693889"/>
            <a:ext cx="2787260" cy="4837034"/>
          </a:xfrm>
          <a:prstGeom prst="rect">
            <a:avLst/>
          </a:prstGeom>
          <a:effectLst>
            <a:softEdge rad="38100"/>
          </a:effectLst>
        </p:spPr>
      </p:pic>
      <p:sp>
        <p:nvSpPr>
          <p:cNvPr id="6" name="TextBox 5">
            <a:extLst>
              <a:ext uri="{FF2B5EF4-FFF2-40B4-BE49-F238E27FC236}">
                <a16:creationId xmlns:a16="http://schemas.microsoft.com/office/drawing/2014/main" id="{A69051C7-C210-4DB8-9F61-57DA8CF12629}"/>
              </a:ext>
            </a:extLst>
          </p:cNvPr>
          <p:cNvSpPr txBox="1"/>
          <p:nvPr/>
        </p:nvSpPr>
        <p:spPr>
          <a:xfrm>
            <a:off x="1162876" y="1397000"/>
            <a:ext cx="7617791" cy="523220"/>
          </a:xfrm>
          <a:prstGeom prst="rect">
            <a:avLst/>
          </a:prstGeom>
          <a:noFill/>
        </p:spPr>
        <p:txBody>
          <a:bodyPr wrap="none" rtlCol="0">
            <a:spAutoFit/>
          </a:bodyPr>
          <a:lstStyle/>
          <a:p>
            <a:r>
              <a:rPr lang="en-GB" sz="2800" b="1" u="sng" dirty="0">
                <a:solidFill>
                  <a:srgbClr val="002060"/>
                </a:solidFill>
              </a:rPr>
              <a:t>How to keep track of all these Regulations?</a:t>
            </a:r>
          </a:p>
        </p:txBody>
      </p:sp>
      <p:sp>
        <p:nvSpPr>
          <p:cNvPr id="7" name="TextBox 6">
            <a:extLst>
              <a:ext uri="{FF2B5EF4-FFF2-40B4-BE49-F238E27FC236}">
                <a16:creationId xmlns:a16="http://schemas.microsoft.com/office/drawing/2014/main" id="{7E86F8CE-0799-416A-9913-53A9A6A4E6CD}"/>
              </a:ext>
            </a:extLst>
          </p:cNvPr>
          <p:cNvSpPr txBox="1"/>
          <p:nvPr/>
        </p:nvSpPr>
        <p:spPr>
          <a:xfrm>
            <a:off x="1162876" y="1963414"/>
            <a:ext cx="7410674" cy="3354765"/>
          </a:xfrm>
          <a:prstGeom prst="rect">
            <a:avLst/>
          </a:prstGeom>
          <a:noFill/>
        </p:spPr>
        <p:txBody>
          <a:bodyPr wrap="square" rtlCol="0">
            <a:spAutoFit/>
          </a:bodyPr>
          <a:lstStyle/>
          <a:p>
            <a:pPr>
              <a:spcAft>
                <a:spcPts val="600"/>
              </a:spcAft>
            </a:pPr>
            <a:r>
              <a:rPr lang="en-GB" sz="2400" dirty="0">
                <a:solidFill>
                  <a:srgbClr val="002060"/>
                </a:solidFill>
              </a:rPr>
              <a:t>Many umpires will make up a card or “aide memoire” (crib / cheat sheet!) for each competition.</a:t>
            </a:r>
          </a:p>
          <a:p>
            <a:pPr marL="342900" indent="-342900">
              <a:spcAft>
                <a:spcPts val="600"/>
              </a:spcAft>
              <a:buFont typeface="Arial" panose="020B0604020202020204" pitchFamily="34" charset="0"/>
              <a:buChar char="•"/>
            </a:pPr>
            <a:r>
              <a:rPr lang="en-GB" sz="2400" dirty="0">
                <a:solidFill>
                  <a:srgbClr val="002060"/>
                </a:solidFill>
              </a:rPr>
              <a:t>Review it, and the full regulations, the night before the game.</a:t>
            </a:r>
          </a:p>
          <a:p>
            <a:pPr marL="342900" indent="-342900">
              <a:spcAft>
                <a:spcPts val="600"/>
              </a:spcAft>
              <a:buFont typeface="Arial" panose="020B0604020202020204" pitchFamily="34" charset="0"/>
              <a:buChar char="•"/>
            </a:pPr>
            <a:r>
              <a:rPr lang="en-GB" sz="2400" dirty="0">
                <a:solidFill>
                  <a:srgbClr val="002060"/>
                </a:solidFill>
              </a:rPr>
              <a:t>Review it again with your colleague at the ground</a:t>
            </a:r>
          </a:p>
          <a:p>
            <a:pPr marL="342900" indent="-342900">
              <a:spcAft>
                <a:spcPts val="600"/>
              </a:spcAft>
              <a:buFont typeface="Arial" panose="020B0604020202020204" pitchFamily="34" charset="0"/>
              <a:buChar char="•"/>
            </a:pPr>
            <a:r>
              <a:rPr lang="en-GB" sz="2400" dirty="0">
                <a:solidFill>
                  <a:srgbClr val="002060"/>
                </a:solidFill>
              </a:rPr>
              <a:t>Make sure you agree what the regulations say</a:t>
            </a:r>
          </a:p>
          <a:p>
            <a:pPr marL="342900" indent="-342900">
              <a:spcAft>
                <a:spcPts val="600"/>
              </a:spcAft>
              <a:buFont typeface="Arial" panose="020B0604020202020204" pitchFamily="34" charset="0"/>
              <a:buChar char="•"/>
            </a:pPr>
            <a:r>
              <a:rPr lang="en-GB" sz="2400" dirty="0">
                <a:solidFill>
                  <a:srgbClr val="002060"/>
                </a:solidFill>
              </a:rPr>
              <a:t>Have a copy of the full regulations in your bag (especially for rain calculations!)</a:t>
            </a:r>
          </a:p>
        </p:txBody>
      </p:sp>
      <p:sp>
        <p:nvSpPr>
          <p:cNvPr id="9" name="TextBox 8">
            <a:extLst>
              <a:ext uri="{FF2B5EF4-FFF2-40B4-BE49-F238E27FC236}">
                <a16:creationId xmlns:a16="http://schemas.microsoft.com/office/drawing/2014/main" id="{6E4A69B8-D13D-47D1-90D3-8BC4F91B22C9}"/>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39574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400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8000"/>
                            </p:stCondLst>
                            <p:childTnLst>
                              <p:par>
                                <p:cTn id="13" presetID="10" presetClass="entr" presetSubtype="0" fill="hold" nodeType="afterEffect">
                                  <p:stCondLst>
                                    <p:cond delay="400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par>
                          <p:cTn id="16" fill="hold">
                            <p:stCondLst>
                              <p:cond delay="12500"/>
                            </p:stCondLst>
                            <p:childTnLst>
                              <p:par>
                                <p:cTn id="17" presetID="10" presetClass="entr" presetSubtype="0" fill="hold" nodeType="afterEffect">
                                  <p:stCondLst>
                                    <p:cond delay="300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childTnLst>
                          </p:cTn>
                        </p:par>
                        <p:par>
                          <p:cTn id="20" fill="hold">
                            <p:stCondLst>
                              <p:cond delay="16000"/>
                            </p:stCondLst>
                            <p:childTnLst>
                              <p:par>
                                <p:cTn id="21" presetID="10" presetClass="entr" presetSubtype="0" fill="hold" nodeType="afterEffect">
                                  <p:stCondLst>
                                    <p:cond delay="300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childTnLst>
                          </p:cTn>
                        </p:par>
                        <p:par>
                          <p:cTn id="24" fill="hold">
                            <p:stCondLst>
                              <p:cond delay="19500"/>
                            </p:stCondLst>
                            <p:childTnLst>
                              <p:par>
                                <p:cTn id="25" presetID="1" presetClass="entr" presetSubtype="0" fill="hold" grpId="0" nodeType="afterEffect">
                                  <p:stCondLst>
                                    <p:cond delay="500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CBB03-7735-4D89-AA24-72851A60F5DF}"/>
              </a:ext>
            </a:extLst>
          </p:cNvPr>
          <p:cNvSpPr>
            <a:spLocks noGrp="1"/>
          </p:cNvSpPr>
          <p:nvPr>
            <p:ph type="sldNum" sz="quarter" idx="10"/>
          </p:nvPr>
        </p:nvSpPr>
        <p:spPr/>
        <p:txBody>
          <a:bodyPr/>
          <a:lstStyle/>
          <a:p>
            <a:fld id="{6166D983-3F05-4752-A4A4-475711FD8D30}" type="slidenum">
              <a:rPr lang="en-US" altLang="en-US" smtClean="0"/>
              <a:pPr/>
              <a:t>22</a:t>
            </a:fld>
            <a:endParaRPr lang="en-US" altLang="en-US"/>
          </a:p>
        </p:txBody>
      </p:sp>
      <p:sp>
        <p:nvSpPr>
          <p:cNvPr id="3" name="TextBox 2">
            <a:extLst>
              <a:ext uri="{FF2B5EF4-FFF2-40B4-BE49-F238E27FC236}">
                <a16:creationId xmlns:a16="http://schemas.microsoft.com/office/drawing/2014/main" id="{739874DB-ED55-4C66-9928-780995899B1C}"/>
              </a:ext>
            </a:extLst>
          </p:cNvPr>
          <p:cNvSpPr txBox="1"/>
          <p:nvPr/>
        </p:nvSpPr>
        <p:spPr>
          <a:xfrm>
            <a:off x="1223266" y="1436048"/>
            <a:ext cx="7617791" cy="523220"/>
          </a:xfrm>
          <a:prstGeom prst="rect">
            <a:avLst/>
          </a:prstGeom>
          <a:noFill/>
        </p:spPr>
        <p:txBody>
          <a:bodyPr wrap="none" rtlCol="0">
            <a:spAutoFit/>
          </a:bodyPr>
          <a:lstStyle/>
          <a:p>
            <a:r>
              <a:rPr lang="en-GB" sz="2800" b="1" u="sng" dirty="0">
                <a:solidFill>
                  <a:srgbClr val="002060"/>
                </a:solidFill>
              </a:rPr>
              <a:t>How to keep track of all these Regulations?</a:t>
            </a:r>
          </a:p>
        </p:txBody>
      </p:sp>
      <p:sp>
        <p:nvSpPr>
          <p:cNvPr id="4" name="TextBox 3">
            <a:extLst>
              <a:ext uri="{FF2B5EF4-FFF2-40B4-BE49-F238E27FC236}">
                <a16:creationId xmlns:a16="http://schemas.microsoft.com/office/drawing/2014/main" id="{DAA18BD5-DC1D-4CFD-B483-CA1EC2B89D17}"/>
              </a:ext>
            </a:extLst>
          </p:cNvPr>
          <p:cNvSpPr txBox="1"/>
          <p:nvPr/>
        </p:nvSpPr>
        <p:spPr>
          <a:xfrm>
            <a:off x="1243979" y="2015085"/>
            <a:ext cx="9719678" cy="830997"/>
          </a:xfrm>
          <a:prstGeom prst="rect">
            <a:avLst/>
          </a:prstGeom>
          <a:noFill/>
        </p:spPr>
        <p:txBody>
          <a:bodyPr wrap="square" rtlCol="0">
            <a:spAutoFit/>
          </a:bodyPr>
          <a:lstStyle/>
          <a:p>
            <a:r>
              <a:rPr lang="en-GB" sz="2400" dirty="0">
                <a:solidFill>
                  <a:srgbClr val="002060"/>
                </a:solidFill>
              </a:rPr>
              <a:t>Here are three examples you could use, one freehand, one typed and one a blank pro forma</a:t>
            </a:r>
          </a:p>
        </p:txBody>
      </p:sp>
      <p:pic>
        <p:nvPicPr>
          <p:cNvPr id="7" name="Picture 6">
            <a:extLst>
              <a:ext uri="{FF2B5EF4-FFF2-40B4-BE49-F238E27FC236}">
                <a16:creationId xmlns:a16="http://schemas.microsoft.com/office/drawing/2014/main" id="{C984A39D-92B5-4707-A706-5FD2B56AE2A4}"/>
              </a:ext>
            </a:extLst>
          </p:cNvPr>
          <p:cNvPicPr>
            <a:picLocks noChangeAspect="1"/>
          </p:cNvPicPr>
          <p:nvPr/>
        </p:nvPicPr>
        <p:blipFill>
          <a:blip r:embed="rId2"/>
          <a:stretch>
            <a:fillRect/>
          </a:stretch>
        </p:blipFill>
        <p:spPr>
          <a:xfrm>
            <a:off x="8396337" y="2938492"/>
            <a:ext cx="2433209" cy="3431214"/>
          </a:xfrm>
          <a:prstGeom prst="rect">
            <a:avLst/>
          </a:prstGeom>
          <a:ln w="12700">
            <a:solidFill>
              <a:schemeClr val="tx1"/>
            </a:solidFill>
          </a:ln>
          <a:effectLst>
            <a:softEdge rad="38100"/>
          </a:effectLst>
        </p:spPr>
      </p:pic>
      <p:pic>
        <p:nvPicPr>
          <p:cNvPr id="9" name="Picture 8" descr="A close up of text on a white background&#10;&#10;Description automatically generated">
            <a:extLst>
              <a:ext uri="{FF2B5EF4-FFF2-40B4-BE49-F238E27FC236}">
                <a16:creationId xmlns:a16="http://schemas.microsoft.com/office/drawing/2014/main" id="{F7E9F172-DE18-4BD9-9D6A-83498D2012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29802" y="3341139"/>
            <a:ext cx="3461219" cy="2595914"/>
          </a:xfrm>
          <a:prstGeom prst="rect">
            <a:avLst/>
          </a:prstGeom>
          <a:effectLst>
            <a:softEdge rad="38100"/>
          </a:effectLst>
        </p:spPr>
      </p:pic>
      <p:pic>
        <p:nvPicPr>
          <p:cNvPr id="5" name="Picture 4">
            <a:extLst>
              <a:ext uri="{FF2B5EF4-FFF2-40B4-BE49-F238E27FC236}">
                <a16:creationId xmlns:a16="http://schemas.microsoft.com/office/drawing/2014/main" id="{E7374585-F132-4699-AFB5-310D8B345070}"/>
              </a:ext>
            </a:extLst>
          </p:cNvPr>
          <p:cNvPicPr>
            <a:picLocks noChangeAspect="1"/>
          </p:cNvPicPr>
          <p:nvPr/>
        </p:nvPicPr>
        <p:blipFill>
          <a:blip r:embed="rId4"/>
          <a:stretch>
            <a:fillRect/>
          </a:stretch>
        </p:blipFill>
        <p:spPr>
          <a:xfrm>
            <a:off x="5029200" y="2948873"/>
            <a:ext cx="2170695" cy="3354136"/>
          </a:xfrm>
          <a:prstGeom prst="rect">
            <a:avLst/>
          </a:prstGeom>
          <a:effectLst>
            <a:softEdge rad="38100"/>
          </a:effectLst>
        </p:spPr>
      </p:pic>
      <p:sp>
        <p:nvSpPr>
          <p:cNvPr id="10" name="TextBox 9">
            <a:extLst>
              <a:ext uri="{FF2B5EF4-FFF2-40B4-BE49-F238E27FC236}">
                <a16:creationId xmlns:a16="http://schemas.microsoft.com/office/drawing/2014/main" id="{063B4B0A-7439-4D62-BFD2-FA5DE5743679}"/>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315965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2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2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500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B32C11-E659-4D76-B65C-AC159D8DEB51}"/>
              </a:ext>
            </a:extLst>
          </p:cNvPr>
          <p:cNvSpPr>
            <a:spLocks noGrp="1"/>
          </p:cNvSpPr>
          <p:nvPr>
            <p:ph type="sldNum" sz="quarter" idx="10"/>
          </p:nvPr>
        </p:nvSpPr>
        <p:spPr/>
        <p:txBody>
          <a:bodyPr/>
          <a:lstStyle/>
          <a:p>
            <a:fld id="{6166D983-3F05-4752-A4A4-475711FD8D30}" type="slidenum">
              <a:rPr lang="en-US" altLang="en-US" smtClean="0"/>
              <a:pPr/>
              <a:t>23</a:t>
            </a:fld>
            <a:endParaRPr lang="en-US" altLang="en-US"/>
          </a:p>
        </p:txBody>
      </p:sp>
      <p:sp>
        <p:nvSpPr>
          <p:cNvPr id="3" name="TextBox 2">
            <a:extLst>
              <a:ext uri="{FF2B5EF4-FFF2-40B4-BE49-F238E27FC236}">
                <a16:creationId xmlns:a16="http://schemas.microsoft.com/office/drawing/2014/main" id="{301BE921-5A20-421F-B83B-C3061CA56FB7}"/>
              </a:ext>
            </a:extLst>
          </p:cNvPr>
          <p:cNvSpPr txBox="1"/>
          <p:nvPr/>
        </p:nvSpPr>
        <p:spPr>
          <a:xfrm>
            <a:off x="1122523" y="1948721"/>
            <a:ext cx="9946954" cy="3416320"/>
          </a:xfrm>
          <a:prstGeom prst="rect">
            <a:avLst/>
          </a:prstGeom>
          <a:noFill/>
        </p:spPr>
        <p:txBody>
          <a:bodyPr wrap="none" rtlCol="0">
            <a:spAutoFit/>
          </a:bodyPr>
          <a:lstStyle/>
          <a:p>
            <a:r>
              <a:rPr lang="en-GB" sz="2400" dirty="0">
                <a:solidFill>
                  <a:srgbClr val="002060"/>
                </a:solidFill>
              </a:rPr>
              <a:t>Players will forgive the odd error in decision making, the missed edge </a:t>
            </a:r>
          </a:p>
          <a:p>
            <a:r>
              <a:rPr lang="en-GB" sz="2400" dirty="0">
                <a:solidFill>
                  <a:srgbClr val="002060"/>
                </a:solidFill>
              </a:rPr>
              <a:t>not given caught behind or given LBW.</a:t>
            </a:r>
          </a:p>
          <a:p>
            <a:endParaRPr lang="en-GB" sz="2400" dirty="0">
              <a:solidFill>
                <a:srgbClr val="002060"/>
              </a:solidFill>
            </a:endParaRPr>
          </a:p>
          <a:p>
            <a:pPr marL="342900" indent="-342900">
              <a:buFont typeface="Arial" panose="020B0604020202020204" pitchFamily="34" charset="0"/>
              <a:buChar char="•"/>
            </a:pPr>
            <a:r>
              <a:rPr lang="en-GB" sz="2400" dirty="0">
                <a:solidFill>
                  <a:srgbClr val="002060"/>
                </a:solidFill>
              </a:rPr>
              <a:t>They are less forgiving of umpire who does not know the Regulations</a:t>
            </a:r>
          </a:p>
          <a:p>
            <a:endParaRPr lang="en-GB" sz="2400" dirty="0">
              <a:solidFill>
                <a:srgbClr val="002060"/>
              </a:solidFill>
            </a:endParaRPr>
          </a:p>
          <a:p>
            <a:pPr marL="342900" indent="-342900">
              <a:buFont typeface="Arial" panose="020B0604020202020204" pitchFamily="34" charset="0"/>
              <a:buChar char="•"/>
            </a:pPr>
            <a:r>
              <a:rPr lang="en-GB" sz="2400" dirty="0">
                <a:solidFill>
                  <a:srgbClr val="002060"/>
                </a:solidFill>
              </a:rPr>
              <a:t>Knowing the Laws is taken as a given!</a:t>
            </a:r>
          </a:p>
          <a:p>
            <a:pPr marL="342900" indent="-342900">
              <a:buFont typeface="Arial" panose="020B0604020202020204" pitchFamily="34" charset="0"/>
              <a:buChar char="•"/>
            </a:pPr>
            <a:endParaRPr lang="en-GB" sz="2400" dirty="0">
              <a:solidFill>
                <a:srgbClr val="002060"/>
              </a:solidFill>
            </a:endParaRPr>
          </a:p>
          <a:p>
            <a:pPr marL="342900" indent="-342900">
              <a:buFont typeface="Arial" panose="020B0604020202020204" pitchFamily="34" charset="0"/>
              <a:buChar char="•"/>
            </a:pPr>
            <a:r>
              <a:rPr lang="en-GB" sz="2400" dirty="0">
                <a:solidFill>
                  <a:srgbClr val="002060"/>
                </a:solidFill>
              </a:rPr>
              <a:t>Reviewing the competition regulations MUST form part of your </a:t>
            </a:r>
          </a:p>
          <a:p>
            <a:r>
              <a:rPr lang="en-GB" sz="2400" dirty="0">
                <a:solidFill>
                  <a:srgbClr val="002060"/>
                </a:solidFill>
              </a:rPr>
              <a:t>    pre match preparation</a:t>
            </a:r>
          </a:p>
        </p:txBody>
      </p:sp>
      <p:sp>
        <p:nvSpPr>
          <p:cNvPr id="5" name="TextBox 4">
            <a:extLst>
              <a:ext uri="{FF2B5EF4-FFF2-40B4-BE49-F238E27FC236}">
                <a16:creationId xmlns:a16="http://schemas.microsoft.com/office/drawing/2014/main" id="{C2119AD1-8C99-479B-87BA-A047D6E0442D}"/>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6820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par>
                          <p:cTn id="8" fill="hold">
                            <p:stCondLst>
                              <p:cond delay="5500"/>
                            </p:stCondLst>
                            <p:childTnLst>
                              <p:par>
                                <p:cTn id="9" presetID="10" presetClass="entr" presetSubtype="0" fill="hold" nodeType="afterEffect">
                                  <p:stCondLst>
                                    <p:cond delay="4000"/>
                                  </p:stCondLst>
                                  <p:childTnLst>
                                    <p:set>
                                      <p:cBhvr>
                                        <p:cTn id="10" dur="1" fill="hold">
                                          <p:stCondLst>
                                            <p:cond delay="0"/>
                                          </p:stCondLst>
                                        </p:cTn>
                                        <p:tgtEl>
                                          <p:spTgt spid="3">
                                            <p:txEl>
                                              <p:pRg st="5" end="5"/>
                                            </p:txEl>
                                          </p:spTgt>
                                        </p:tgtEl>
                                        <p:attrNameLst>
                                          <p:attrName>style.visibility</p:attrName>
                                        </p:attrNameLst>
                                      </p:cBhvr>
                                      <p:to>
                                        <p:strVal val="visible"/>
                                      </p:to>
                                    </p:set>
                                    <p:animEffect transition="in" filter="fade">
                                      <p:cBhvr>
                                        <p:cTn id="11" dur="500"/>
                                        <p:tgtEl>
                                          <p:spTgt spid="3">
                                            <p:txEl>
                                              <p:pRg st="5" end="5"/>
                                            </p:txEl>
                                          </p:spTgt>
                                        </p:tgtEl>
                                      </p:cBhvr>
                                    </p:animEffect>
                                  </p:childTnLst>
                                </p:cTn>
                              </p:par>
                            </p:childTnLst>
                          </p:cTn>
                        </p:par>
                        <p:par>
                          <p:cTn id="12" fill="hold">
                            <p:stCondLst>
                              <p:cond delay="10000"/>
                            </p:stCondLst>
                            <p:childTnLst>
                              <p:par>
                                <p:cTn id="13" presetID="10" presetClass="entr" presetSubtype="0" fill="hold" nodeType="afterEffect">
                                  <p:stCondLst>
                                    <p:cond delay="300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fade">
                                      <p:cBhvr>
                                        <p:cTn id="15" dur="500"/>
                                        <p:tgtEl>
                                          <p:spTgt spid="3">
                                            <p:txEl>
                                              <p:pRg st="7" end="7"/>
                                            </p:txEl>
                                          </p:spTgt>
                                        </p:tgtEl>
                                      </p:cBhvr>
                                    </p:animEffect>
                                  </p:childTnLst>
                                </p:cTn>
                              </p:par>
                              <p:par>
                                <p:cTn id="16" presetID="10" presetClass="entr" presetSubtype="0" fill="hold" nodeType="withEffect">
                                  <p:stCondLst>
                                    <p:cond delay="3000"/>
                                  </p:stCondLst>
                                  <p:childTnLst>
                                    <p:set>
                                      <p:cBhvr>
                                        <p:cTn id="17" dur="1" fill="hold">
                                          <p:stCondLst>
                                            <p:cond delay="0"/>
                                          </p:stCondLst>
                                        </p:cTn>
                                        <p:tgtEl>
                                          <p:spTgt spid="3">
                                            <p:txEl>
                                              <p:pRg st="8" end="8"/>
                                            </p:txEl>
                                          </p:spTgt>
                                        </p:tgtEl>
                                        <p:attrNameLst>
                                          <p:attrName>style.visibility</p:attrName>
                                        </p:attrNameLst>
                                      </p:cBhvr>
                                      <p:to>
                                        <p:strVal val="visible"/>
                                      </p:to>
                                    </p:set>
                                    <p:animEffect transition="in" filter="fade">
                                      <p:cBhvr>
                                        <p:cTn id="18" dur="500"/>
                                        <p:tgtEl>
                                          <p:spTgt spid="3">
                                            <p:txEl>
                                              <p:pRg st="8" end="8"/>
                                            </p:txEl>
                                          </p:spTgt>
                                        </p:tgtEl>
                                      </p:cBhvr>
                                    </p:animEffect>
                                  </p:childTnLst>
                                </p:cTn>
                              </p:par>
                            </p:childTnLst>
                          </p:cTn>
                        </p:par>
                        <p:par>
                          <p:cTn id="19" fill="hold">
                            <p:stCondLst>
                              <p:cond delay="13500"/>
                            </p:stCondLst>
                            <p:childTnLst>
                              <p:par>
                                <p:cTn id="20" presetID="1" presetClass="entr" presetSubtype="0" fill="hold" grpId="0" nodeType="afterEffect">
                                  <p:stCondLst>
                                    <p:cond delay="5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F09335-882E-499C-BEB1-A821413926BC}"/>
              </a:ext>
            </a:extLst>
          </p:cNvPr>
          <p:cNvSpPr>
            <a:spLocks noGrp="1"/>
          </p:cNvSpPr>
          <p:nvPr>
            <p:ph type="sldNum" sz="quarter" idx="10"/>
          </p:nvPr>
        </p:nvSpPr>
        <p:spPr/>
        <p:txBody>
          <a:bodyPr/>
          <a:lstStyle/>
          <a:p>
            <a:fld id="{6166D983-3F05-4752-A4A4-475711FD8D30}" type="slidenum">
              <a:rPr lang="en-US" altLang="en-US" smtClean="0"/>
              <a:pPr/>
              <a:t>24</a:t>
            </a:fld>
            <a:endParaRPr lang="en-US" altLang="en-US"/>
          </a:p>
        </p:txBody>
      </p:sp>
      <p:sp>
        <p:nvSpPr>
          <p:cNvPr id="4" name="TextBox 3">
            <a:extLst>
              <a:ext uri="{FF2B5EF4-FFF2-40B4-BE49-F238E27FC236}">
                <a16:creationId xmlns:a16="http://schemas.microsoft.com/office/drawing/2014/main" id="{AC022D93-AB7F-457E-915C-73F30AF7FF20}"/>
              </a:ext>
            </a:extLst>
          </p:cNvPr>
          <p:cNvSpPr txBox="1"/>
          <p:nvPr/>
        </p:nvSpPr>
        <p:spPr>
          <a:xfrm>
            <a:off x="2329584" y="1719268"/>
            <a:ext cx="7532832" cy="923330"/>
          </a:xfrm>
          <a:prstGeom prst="rect">
            <a:avLst/>
          </a:prstGeom>
          <a:noFill/>
        </p:spPr>
        <p:txBody>
          <a:bodyPr wrap="none" rtlCol="0">
            <a:spAutoFit/>
          </a:bodyPr>
          <a:lstStyle/>
          <a:p>
            <a:pPr algn="ctr"/>
            <a:r>
              <a:rPr lang="en-GB" sz="5400" dirty="0">
                <a:solidFill>
                  <a:srgbClr val="002060"/>
                </a:solidFill>
              </a:rPr>
              <a:t>Thank you for watching </a:t>
            </a:r>
          </a:p>
        </p:txBody>
      </p:sp>
      <p:sp>
        <p:nvSpPr>
          <p:cNvPr id="5" name="Rectangle 4">
            <a:extLst>
              <a:ext uri="{FF2B5EF4-FFF2-40B4-BE49-F238E27FC236}">
                <a16:creationId xmlns:a16="http://schemas.microsoft.com/office/drawing/2014/main" id="{FE394B16-6F96-4DD7-A76A-EFEC599530ED}"/>
              </a:ext>
            </a:extLst>
          </p:cNvPr>
          <p:cNvSpPr/>
          <p:nvPr/>
        </p:nvSpPr>
        <p:spPr>
          <a:xfrm>
            <a:off x="581448" y="4942265"/>
            <a:ext cx="7513928" cy="1569660"/>
          </a:xfrm>
          <a:prstGeom prst="rect">
            <a:avLst/>
          </a:prstGeom>
        </p:spPr>
        <p:txBody>
          <a:bodyPr wrap="square">
            <a:spAutoFit/>
          </a:bodyPr>
          <a:lstStyle/>
          <a:p>
            <a:r>
              <a:rPr lang="en-GB" sz="1600" dirty="0">
                <a:solidFill>
                  <a:srgbClr val="00245C"/>
                </a:solidFill>
              </a:rPr>
              <a:t>Produced by:</a:t>
            </a:r>
            <a:br>
              <a:rPr lang="en-GB" sz="1600" dirty="0">
                <a:solidFill>
                  <a:srgbClr val="00245C"/>
                </a:solidFill>
              </a:rPr>
            </a:br>
            <a:r>
              <a:rPr lang="en-GB" sz="1600" dirty="0">
                <a:solidFill>
                  <a:srgbClr val="00245C"/>
                </a:solidFill>
              </a:rPr>
              <a:t>Ian Royle, Regional Education Officer</a:t>
            </a:r>
            <a:br>
              <a:rPr lang="en-GB" sz="1600" dirty="0">
                <a:solidFill>
                  <a:srgbClr val="00245C"/>
                </a:solidFill>
              </a:rPr>
            </a:br>
            <a:r>
              <a:rPr lang="en-GB" sz="1600" dirty="0">
                <a:solidFill>
                  <a:srgbClr val="00245C"/>
                </a:solidFill>
              </a:rPr>
              <a:t>Much of this presentation is based on a document provided by Middlesex ACO.</a:t>
            </a:r>
          </a:p>
          <a:p>
            <a:endParaRPr lang="en-GB" sz="1600" dirty="0">
              <a:solidFill>
                <a:srgbClr val="00245C"/>
              </a:solidFill>
            </a:endParaRPr>
          </a:p>
          <a:p>
            <a:r>
              <a:rPr lang="en-GB" sz="1600" dirty="0">
                <a:solidFill>
                  <a:srgbClr val="00245C"/>
                </a:solidFill>
              </a:rPr>
              <a:t>Edited by:</a:t>
            </a:r>
          </a:p>
          <a:p>
            <a:r>
              <a:rPr lang="en-GB" sz="1600" dirty="0">
                <a:solidFill>
                  <a:srgbClr val="00245C"/>
                </a:solidFill>
              </a:rPr>
              <a:t>John Golding, Regional Development Officer</a:t>
            </a:r>
          </a:p>
        </p:txBody>
      </p:sp>
      <p:sp>
        <p:nvSpPr>
          <p:cNvPr id="3" name="Rectangle 2">
            <a:extLst>
              <a:ext uri="{FF2B5EF4-FFF2-40B4-BE49-F238E27FC236}">
                <a16:creationId xmlns:a16="http://schemas.microsoft.com/office/drawing/2014/main" id="{CFC5898B-58A9-44E8-9AA2-4058869D0362}"/>
              </a:ext>
            </a:extLst>
          </p:cNvPr>
          <p:cNvSpPr/>
          <p:nvPr/>
        </p:nvSpPr>
        <p:spPr>
          <a:xfrm>
            <a:off x="1000594" y="3138185"/>
            <a:ext cx="10190812" cy="1077218"/>
          </a:xfrm>
          <a:prstGeom prst="rect">
            <a:avLst/>
          </a:prstGeom>
        </p:spPr>
        <p:txBody>
          <a:bodyPr wrap="square">
            <a:spAutoFit/>
          </a:bodyPr>
          <a:lstStyle/>
          <a:p>
            <a:pPr lvl="0" algn="ctr">
              <a:defRPr/>
            </a:pPr>
            <a:r>
              <a:rPr lang="en-GB" sz="3200" dirty="0">
                <a:solidFill>
                  <a:srgbClr val="002060"/>
                </a:solidFill>
              </a:rPr>
              <a:t>For further information on all aspect of umpiring please </a:t>
            </a:r>
          </a:p>
          <a:p>
            <a:pPr lvl="0" algn="ctr">
              <a:defRPr/>
            </a:pPr>
            <a:r>
              <a:rPr lang="en-GB" sz="3200" dirty="0">
                <a:solidFill>
                  <a:srgbClr val="002060"/>
                </a:solidFill>
              </a:rPr>
              <a:t>contact your County Association of Cricket Officials</a:t>
            </a:r>
            <a:endParaRPr lang="en-GB" dirty="0"/>
          </a:p>
        </p:txBody>
      </p:sp>
    </p:spTree>
    <p:extLst>
      <p:ext uri="{BB962C8B-B14F-4D97-AF65-F5344CB8AC3E}">
        <p14:creationId xmlns:p14="http://schemas.microsoft.com/office/powerpoint/2010/main" val="137284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3500"/>
                            </p:stCondLst>
                            <p:childTnLst>
                              <p:par>
                                <p:cTn id="9" presetID="10" presetClass="entr" presetSubtype="0" fill="hold" grpId="0" nodeType="afterEffect">
                                  <p:stCondLst>
                                    <p:cond delay="2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AAC2C9-657C-41B6-A287-A038121ECE9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6D983-3F05-4752-A4A4-475711FD8D30}" type="slidenum">
              <a:rPr kumimoji="0" lang="en-US" altLang="en-US" sz="900" b="0" i="0" u="none" strike="noStrike" kern="1200" cap="none" spc="0" normalizeH="0" baseline="0" noProof="0" smtClean="0">
                <a:ln>
                  <a:noFill/>
                </a:ln>
                <a:solidFill>
                  <a:srgbClr val="005699"/>
                </a:solidFill>
                <a:effectLst/>
                <a:uLnTx/>
                <a:uFillTx/>
                <a:latin typeface="Arial"/>
                <a:ea typeface="ＭＳ Ｐゴシック"/>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900" b="0" i="0" u="none" strike="noStrike" kern="1200" cap="none" spc="0" normalizeH="0" baseline="0" noProof="0">
              <a:ln>
                <a:noFill/>
              </a:ln>
              <a:solidFill>
                <a:srgbClr val="005699"/>
              </a:solidFill>
              <a:effectLst/>
              <a:uLnTx/>
              <a:uFillTx/>
              <a:latin typeface="Arial"/>
              <a:ea typeface="ＭＳ Ｐゴシック"/>
              <a:cs typeface="+mn-cs"/>
            </a:endParaRPr>
          </a:p>
        </p:txBody>
      </p:sp>
      <p:sp>
        <p:nvSpPr>
          <p:cNvPr id="5" name="Rectangle 4">
            <a:extLst>
              <a:ext uri="{FF2B5EF4-FFF2-40B4-BE49-F238E27FC236}">
                <a16:creationId xmlns:a16="http://schemas.microsoft.com/office/drawing/2014/main" id="{3726F29F-B1D8-415E-8ABB-956ABC71C0C5}"/>
              </a:ext>
            </a:extLst>
          </p:cNvPr>
          <p:cNvSpPr/>
          <p:nvPr/>
        </p:nvSpPr>
        <p:spPr>
          <a:xfrm>
            <a:off x="924153" y="1576899"/>
            <a:ext cx="7791772" cy="440120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800" b="0" i="0" u="none" strike="noStrike" kern="1200" cap="none" spc="0" normalizeH="0" baseline="0" noProof="0" dirty="0">
                <a:ln>
                  <a:noFill/>
                </a:ln>
                <a:solidFill>
                  <a:srgbClr val="002060"/>
                </a:solidFill>
                <a:effectLst/>
                <a:uLnTx/>
                <a:uFillTx/>
                <a:latin typeface="Arial"/>
                <a:ea typeface="ヒラギノ角ゴ ProN W3" pitchFamily="-126" charset="-128"/>
                <a:cs typeface="Arial" panose="020B0604020202020204" pitchFamily="34" charset="0"/>
                <a:sym typeface="Helvetica 55 Roman" pitchFamily="1" charset="0"/>
              </a:rPr>
              <a:t>These presentations are an overview only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en-US" sz="2800" b="0" i="0" u="none" strike="noStrike" kern="1200" cap="none" spc="0" normalizeH="0" baseline="0" noProof="0" dirty="0">
              <a:ln>
                <a:noFill/>
              </a:ln>
              <a:solidFill>
                <a:srgbClr val="002060"/>
              </a:solidFill>
              <a:effectLst/>
              <a:uLnTx/>
              <a:uFillTx/>
              <a:latin typeface="Arial"/>
              <a:ea typeface="ヒラギノ角ゴ ProN W3" pitchFamily="-126" charset="-128"/>
              <a:cs typeface="Arial" panose="020B0604020202020204" pitchFamily="34" charset="0"/>
              <a:sym typeface="Helvetica 55 Roman" pitchFamily="1"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800" b="0" i="0" u="none" strike="noStrike" kern="1200" cap="none" spc="0" normalizeH="0" baseline="0" noProof="0" dirty="0">
                <a:ln>
                  <a:noFill/>
                </a:ln>
                <a:solidFill>
                  <a:srgbClr val="002060"/>
                </a:solidFill>
                <a:effectLst/>
                <a:uLnTx/>
                <a:uFillTx/>
                <a:latin typeface="Arial"/>
                <a:ea typeface="ヒラギノ角ゴ ProN W3" pitchFamily="-126" charset="-128"/>
                <a:cs typeface="Arial" panose="020B0604020202020204" pitchFamily="34" charset="0"/>
                <a:sym typeface="Helvetica 55 Roman" pitchFamily="1" charset="0"/>
              </a:rPr>
              <a:t>They will provide you with an understanding of some cricket umpiring techniques, but you will need to develop these skills through practical experience and more structured training should you wish</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800" b="0" i="0" u="none" strike="noStrike" kern="1200" cap="none" spc="0" normalizeH="0" baseline="0" noProof="0" dirty="0">
              <a:ln>
                <a:noFill/>
              </a:ln>
              <a:solidFill>
                <a:srgbClr val="002060"/>
              </a:solidFill>
              <a:effectLst/>
              <a:uLnTx/>
              <a:uFillTx/>
              <a:latin typeface="Arial"/>
              <a:ea typeface="ヒラギノ角ゴ ProN W3" pitchFamily="-126" charset="-128"/>
              <a:cs typeface="Arial" panose="020B0604020202020204" pitchFamily="34" charset="0"/>
              <a:sym typeface="Helvetica 55 Roman" pitchFamily="1"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800" b="0" i="0" u="none" strike="noStrike" kern="1200" cap="none" spc="0" normalizeH="0" baseline="0" noProof="0" dirty="0">
                <a:ln>
                  <a:noFill/>
                </a:ln>
                <a:solidFill>
                  <a:srgbClr val="002060"/>
                </a:solidFill>
                <a:effectLst/>
                <a:uLnTx/>
                <a:uFillTx/>
                <a:latin typeface="Arial"/>
                <a:ea typeface="ヒラギノ角ゴ ProN W3" pitchFamily="-126" charset="-128"/>
                <a:cs typeface="Arial" panose="020B0604020202020204" pitchFamily="34" charset="0"/>
                <a:sym typeface="Helvetica 55 Roman" pitchFamily="1" charset="0"/>
              </a:rPr>
              <a:t>It won’t teach you everything you need to know, but it will give you some of the tools to start off</a:t>
            </a:r>
          </a:p>
        </p:txBody>
      </p:sp>
      <p:pic>
        <p:nvPicPr>
          <p:cNvPr id="6" name="Picture 2" descr="First ever female umpires to stand in ICC event">
            <a:extLst>
              <a:ext uri="{FF2B5EF4-FFF2-40B4-BE49-F238E27FC236}">
                <a16:creationId xmlns:a16="http://schemas.microsoft.com/office/drawing/2014/main" id="{A00A76EA-7EDE-495E-A818-D9B357F30A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4515" y="1576899"/>
            <a:ext cx="2827394" cy="1657350"/>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7" name="Picture 4" descr="Start Your Cricket Umpire Career | Cricket Tasmania">
            <a:extLst>
              <a:ext uri="{FF2B5EF4-FFF2-40B4-BE49-F238E27FC236}">
                <a16:creationId xmlns:a16="http://schemas.microsoft.com/office/drawing/2014/main" id="{6EA5645D-48C6-49BC-8DC9-7C6FE5E9F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4515" y="3247263"/>
            <a:ext cx="2827394" cy="1771650"/>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8" name="Picture 7" descr="A group of young men playing a game of football&#10;&#10;Description automatically generated">
            <a:extLst>
              <a:ext uri="{FF2B5EF4-FFF2-40B4-BE49-F238E27FC236}">
                <a16:creationId xmlns:a16="http://schemas.microsoft.com/office/drawing/2014/main" id="{86CF7410-ADD4-44D4-B798-D25AEC7092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4515" y="5018914"/>
            <a:ext cx="2827394" cy="1771650"/>
          </a:xfrm>
          <a:prstGeom prst="rect">
            <a:avLst/>
          </a:prstGeom>
          <a:effectLst>
            <a:softEdge rad="38100"/>
          </a:effectLst>
        </p:spPr>
      </p:pic>
      <p:sp>
        <p:nvSpPr>
          <p:cNvPr id="9" name="TextBox 8">
            <a:extLst>
              <a:ext uri="{FF2B5EF4-FFF2-40B4-BE49-F238E27FC236}">
                <a16:creationId xmlns:a16="http://schemas.microsoft.com/office/drawing/2014/main" id="{F86145D7-968A-446C-8B9B-03A12DC024D7}"/>
              </a:ext>
            </a:extLst>
          </p:cNvPr>
          <p:cNvSpPr txBox="1"/>
          <p:nvPr/>
        </p:nvSpPr>
        <p:spPr>
          <a:xfrm>
            <a:off x="4464000" y="6467468"/>
            <a:ext cx="3248026"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17698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300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p:cTn id="13"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5">
                                            <p:txEl>
                                              <p:pRg st="2" end="2"/>
                                            </p:txEl>
                                          </p:spTgt>
                                        </p:tgtEl>
                                      </p:cBhvr>
                                    </p:animEffect>
                                  </p:childTnLst>
                                </p:cTn>
                              </p:par>
                            </p:childTnLst>
                          </p:cTn>
                        </p:par>
                        <p:par>
                          <p:cTn id="16" fill="hold">
                            <p:stCondLst>
                              <p:cond delay="4000"/>
                            </p:stCondLst>
                            <p:childTnLst>
                              <p:par>
                                <p:cTn id="17" presetID="53" presetClass="entr" presetSubtype="16" fill="hold" nodeType="afterEffect">
                                  <p:stCondLst>
                                    <p:cond delay="800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p:cTn id="19"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5">
                                            <p:txEl>
                                              <p:pRg st="4" end="4"/>
                                            </p:txEl>
                                          </p:spTgt>
                                        </p:tgtEl>
                                      </p:cBhvr>
                                    </p:animEffect>
                                  </p:childTnLst>
                                </p:cTn>
                              </p:par>
                            </p:childTnLst>
                          </p:cTn>
                        </p:par>
                        <p:par>
                          <p:cTn id="22" fill="hold">
                            <p:stCondLst>
                              <p:cond delay="12500"/>
                            </p:stCondLst>
                            <p:childTnLst>
                              <p:par>
                                <p:cTn id="23" presetID="1" presetClass="entr" presetSubtype="0" fill="hold" grpId="0" nodeType="afterEffect">
                                  <p:stCondLst>
                                    <p:cond delay="500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A1A2BE-031E-4DBC-A82B-96A00F7D3436}"/>
              </a:ext>
            </a:extLst>
          </p:cNvPr>
          <p:cNvSpPr>
            <a:spLocks noGrp="1"/>
          </p:cNvSpPr>
          <p:nvPr>
            <p:ph type="sldNum" sz="quarter" idx="10"/>
          </p:nvPr>
        </p:nvSpPr>
        <p:spPr/>
        <p:txBody>
          <a:bodyPr/>
          <a:lstStyle/>
          <a:p>
            <a:fld id="{6166D983-3F05-4752-A4A4-475711FD8D30}" type="slidenum">
              <a:rPr lang="en-US" altLang="en-US" smtClean="0"/>
              <a:pPr/>
              <a:t>4</a:t>
            </a:fld>
            <a:endParaRPr lang="en-US" altLang="en-US"/>
          </a:p>
        </p:txBody>
      </p:sp>
      <p:pic>
        <p:nvPicPr>
          <p:cNvPr id="4" name="Picture 4" descr="Image result for cricket league handbooks">
            <a:extLst>
              <a:ext uri="{FF2B5EF4-FFF2-40B4-BE49-F238E27FC236}">
                <a16:creationId xmlns:a16="http://schemas.microsoft.com/office/drawing/2014/main" id="{3BCB4913-F209-4550-B6D6-198A7B35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030" y="1873935"/>
            <a:ext cx="2814500" cy="3978188"/>
          </a:xfrm>
          <a:prstGeom prst="rect">
            <a:avLst/>
          </a:prstGeom>
          <a:noFill/>
          <a:ln>
            <a:solidFill>
              <a:schemeClr val="tx1"/>
            </a:solidFill>
          </a:ln>
          <a:effectLst>
            <a:softEdge rad="38100"/>
          </a:effectLst>
          <a:extLst>
            <a:ext uri="{909E8E84-426E-40DD-AFC4-6F175D3DCCD1}">
              <a14:hiddenFill xmlns:a14="http://schemas.microsoft.com/office/drawing/2010/main">
                <a:solidFill>
                  <a:srgbClr val="FFFFFF"/>
                </a:solidFill>
              </a14:hiddenFill>
            </a:ext>
          </a:extLst>
        </p:spPr>
      </p:pic>
      <p:pic>
        <p:nvPicPr>
          <p:cNvPr id="5" name="Picture 2" descr="Image result for cricket league handbooks">
            <a:extLst>
              <a:ext uri="{FF2B5EF4-FFF2-40B4-BE49-F238E27FC236}">
                <a16:creationId xmlns:a16="http://schemas.microsoft.com/office/drawing/2014/main" id="{1D1E4325-2349-4ACC-994E-D1A500DAB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869049">
            <a:off x="763649" y="2263531"/>
            <a:ext cx="2801484" cy="3885930"/>
          </a:xfrm>
          <a:prstGeom prst="rect">
            <a:avLst/>
          </a:prstGeom>
          <a:noFill/>
          <a:ln>
            <a:solidFill>
              <a:schemeClr val="tx1"/>
            </a:solidFill>
          </a:ln>
          <a:effectLst>
            <a:softEdge rad="38100"/>
          </a:effectLst>
          <a:extLst>
            <a:ext uri="{909E8E84-426E-40DD-AFC4-6F175D3DCCD1}">
              <a14:hiddenFill xmlns:a14="http://schemas.microsoft.com/office/drawing/2010/main">
                <a:solidFill>
                  <a:srgbClr val="FFFFFF"/>
                </a:solidFill>
              </a14:hiddenFill>
            </a:ext>
          </a:extLst>
        </p:spPr>
      </p:pic>
      <p:pic>
        <p:nvPicPr>
          <p:cNvPr id="6" name="Picture 6" descr="Image result for cricket league handbooks">
            <a:extLst>
              <a:ext uri="{FF2B5EF4-FFF2-40B4-BE49-F238E27FC236}">
                <a16:creationId xmlns:a16="http://schemas.microsoft.com/office/drawing/2014/main" id="{06A2442E-9B82-4708-B50B-F6C299705F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01233">
            <a:off x="5374932" y="2228032"/>
            <a:ext cx="2741029" cy="3730538"/>
          </a:xfrm>
          <a:prstGeom prst="rect">
            <a:avLst/>
          </a:prstGeom>
          <a:noFill/>
          <a:ln>
            <a:solidFill>
              <a:schemeClr val="tx1"/>
            </a:solidFill>
          </a:ln>
          <a:effectLst>
            <a:softEdge rad="381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3CCD5D0-01EA-4A83-9EB0-F19138F4C674}"/>
              </a:ext>
            </a:extLst>
          </p:cNvPr>
          <p:cNvSpPr txBox="1"/>
          <p:nvPr/>
        </p:nvSpPr>
        <p:spPr>
          <a:xfrm>
            <a:off x="8529404" y="3742318"/>
            <a:ext cx="3424058" cy="1569660"/>
          </a:xfrm>
          <a:prstGeom prst="rect">
            <a:avLst/>
          </a:prstGeom>
          <a:noFill/>
        </p:spPr>
        <p:txBody>
          <a:bodyPr wrap="square" rtlCol="0">
            <a:spAutoFit/>
          </a:bodyPr>
          <a:lstStyle/>
          <a:p>
            <a:r>
              <a:rPr lang="en-GB" sz="2400" dirty="0">
                <a:solidFill>
                  <a:srgbClr val="002060"/>
                </a:solidFill>
              </a:rPr>
              <a:t>Strange as it may seem, very little cricket is played solely to the </a:t>
            </a:r>
          </a:p>
          <a:p>
            <a:r>
              <a:rPr lang="en-GB" sz="2400" dirty="0">
                <a:solidFill>
                  <a:srgbClr val="002060"/>
                </a:solidFill>
              </a:rPr>
              <a:t>MCC Laws of Cricket</a:t>
            </a:r>
          </a:p>
        </p:txBody>
      </p:sp>
      <p:sp>
        <p:nvSpPr>
          <p:cNvPr id="9" name="Rectangle 8">
            <a:extLst>
              <a:ext uri="{FF2B5EF4-FFF2-40B4-BE49-F238E27FC236}">
                <a16:creationId xmlns:a16="http://schemas.microsoft.com/office/drawing/2014/main" id="{BC8B9C2D-294F-437A-88C0-8BE42AAF929A}"/>
              </a:ext>
            </a:extLst>
          </p:cNvPr>
          <p:cNvSpPr/>
          <p:nvPr/>
        </p:nvSpPr>
        <p:spPr>
          <a:xfrm>
            <a:off x="1590145" y="1328148"/>
            <a:ext cx="8708770" cy="523220"/>
          </a:xfrm>
          <a:prstGeom prst="rect">
            <a:avLst/>
          </a:prstGeom>
        </p:spPr>
        <p:txBody>
          <a:bodyPr wrap="square">
            <a:spAutoFit/>
          </a:bodyPr>
          <a:lstStyle/>
          <a:p>
            <a:pPr lvl="0" algn="ctr">
              <a:defRPr/>
            </a:pPr>
            <a:r>
              <a:rPr lang="en-GB" sz="2800" b="1" u="sng" dirty="0">
                <a:solidFill>
                  <a:srgbClr val="002060"/>
                </a:solidFill>
                <a:latin typeface="Calibri" panose="020F0502020204030204"/>
              </a:rPr>
              <a:t>Understanding Playing Regulations</a:t>
            </a:r>
          </a:p>
        </p:txBody>
      </p:sp>
      <p:sp>
        <p:nvSpPr>
          <p:cNvPr id="10" name="TextBox 9">
            <a:extLst>
              <a:ext uri="{FF2B5EF4-FFF2-40B4-BE49-F238E27FC236}">
                <a16:creationId xmlns:a16="http://schemas.microsoft.com/office/drawing/2014/main" id="{C520F0E3-CC81-454E-A643-48F797B43473}"/>
              </a:ext>
            </a:extLst>
          </p:cNvPr>
          <p:cNvSpPr txBox="1"/>
          <p:nvPr/>
        </p:nvSpPr>
        <p:spPr>
          <a:xfrm>
            <a:off x="4464000" y="6467468"/>
            <a:ext cx="3307009"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55403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4000"/>
                            </p:stCondLst>
                            <p:childTnLst>
                              <p:par>
                                <p:cTn id="13" presetID="10"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500"/>
                            </p:stCondLst>
                            <p:childTnLst>
                              <p:par>
                                <p:cTn id="17" presetID="10" presetClass="entr" presetSubtype="0" fill="hold" grpId="0"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8000"/>
                            </p:stCondLst>
                            <p:childTnLst>
                              <p:par>
                                <p:cTn id="21" presetID="1" presetClass="entr" presetSubtype="0" fill="hold" grpId="0" nodeType="afterEffect">
                                  <p:stCondLst>
                                    <p:cond delay="500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653BDE-E4B4-4EAC-BF03-055E09A8DEB8}"/>
              </a:ext>
            </a:extLst>
          </p:cNvPr>
          <p:cNvSpPr>
            <a:spLocks noGrp="1"/>
          </p:cNvSpPr>
          <p:nvPr>
            <p:ph type="sldNum" sz="quarter" idx="10"/>
          </p:nvPr>
        </p:nvSpPr>
        <p:spPr/>
        <p:txBody>
          <a:bodyPr/>
          <a:lstStyle/>
          <a:p>
            <a:fld id="{6166D983-3F05-4752-A4A4-475711FD8D30}" type="slidenum">
              <a:rPr lang="en-US" altLang="en-US" smtClean="0"/>
              <a:pPr/>
              <a:t>5</a:t>
            </a:fld>
            <a:endParaRPr lang="en-US" altLang="en-US"/>
          </a:p>
        </p:txBody>
      </p:sp>
      <p:pic>
        <p:nvPicPr>
          <p:cNvPr id="3" name="Picture 2">
            <a:extLst>
              <a:ext uri="{FF2B5EF4-FFF2-40B4-BE49-F238E27FC236}">
                <a16:creationId xmlns:a16="http://schemas.microsoft.com/office/drawing/2014/main" id="{7B3F1D9C-86CC-4153-9E26-D2FB385F1FA1}"/>
              </a:ext>
            </a:extLst>
          </p:cNvPr>
          <p:cNvPicPr>
            <a:picLocks noChangeAspect="1"/>
          </p:cNvPicPr>
          <p:nvPr/>
        </p:nvPicPr>
        <p:blipFill>
          <a:blip r:embed="rId2"/>
          <a:stretch>
            <a:fillRect/>
          </a:stretch>
        </p:blipFill>
        <p:spPr>
          <a:xfrm>
            <a:off x="242515" y="1927274"/>
            <a:ext cx="6059811" cy="3248686"/>
          </a:xfrm>
          <a:prstGeom prst="rect">
            <a:avLst/>
          </a:prstGeom>
          <a:effectLst>
            <a:softEdge rad="38100"/>
          </a:effectLst>
        </p:spPr>
      </p:pic>
      <p:sp>
        <p:nvSpPr>
          <p:cNvPr id="4" name="TextBox 3">
            <a:extLst>
              <a:ext uri="{FF2B5EF4-FFF2-40B4-BE49-F238E27FC236}">
                <a16:creationId xmlns:a16="http://schemas.microsoft.com/office/drawing/2014/main" id="{7E578586-FFD3-4F7B-9401-BEFD4D8646FF}"/>
              </a:ext>
            </a:extLst>
          </p:cNvPr>
          <p:cNvSpPr txBox="1"/>
          <p:nvPr/>
        </p:nvSpPr>
        <p:spPr>
          <a:xfrm>
            <a:off x="6436715" y="1622614"/>
            <a:ext cx="5264955" cy="4154984"/>
          </a:xfrm>
          <a:prstGeom prst="rect">
            <a:avLst/>
          </a:prstGeom>
          <a:noFill/>
        </p:spPr>
        <p:txBody>
          <a:bodyPr wrap="square" rtlCol="0">
            <a:spAutoFit/>
          </a:bodyPr>
          <a:lstStyle/>
          <a:p>
            <a:r>
              <a:rPr lang="en-GB" sz="2400" dirty="0">
                <a:solidFill>
                  <a:srgbClr val="002060"/>
                </a:solidFill>
              </a:rPr>
              <a:t>In the pages of these league books, and most others like them, the notes relating to how the game is played</a:t>
            </a:r>
          </a:p>
          <a:p>
            <a:r>
              <a:rPr lang="en-GB" sz="2400" dirty="0">
                <a:solidFill>
                  <a:srgbClr val="002060"/>
                </a:solidFill>
              </a:rPr>
              <a:t>start with something like:</a:t>
            </a:r>
          </a:p>
          <a:p>
            <a:endParaRPr lang="en-GB" sz="2400" dirty="0">
              <a:solidFill>
                <a:srgbClr val="002060"/>
              </a:solidFill>
            </a:endParaRPr>
          </a:p>
          <a:p>
            <a:r>
              <a:rPr lang="en-GB" sz="2400" i="1" dirty="0">
                <a:solidFill>
                  <a:srgbClr val="002060"/>
                </a:solidFill>
              </a:rPr>
              <a:t>“The Laws of Cricket shall apply except as set out below:”</a:t>
            </a:r>
          </a:p>
          <a:p>
            <a:endParaRPr lang="en-GB" sz="2400" i="1" dirty="0">
              <a:solidFill>
                <a:srgbClr val="002060"/>
              </a:solidFill>
            </a:endParaRPr>
          </a:p>
          <a:p>
            <a:r>
              <a:rPr lang="en-GB" sz="2400" dirty="0">
                <a:solidFill>
                  <a:srgbClr val="002060"/>
                </a:solidFill>
              </a:rPr>
              <a:t>In other words the “Regulations” override the “Laws” in many cases</a:t>
            </a:r>
          </a:p>
          <a:p>
            <a:endParaRPr lang="en-GB" sz="2400" dirty="0">
              <a:solidFill>
                <a:srgbClr val="002060"/>
              </a:solidFill>
            </a:endParaRPr>
          </a:p>
        </p:txBody>
      </p:sp>
      <p:sp>
        <p:nvSpPr>
          <p:cNvPr id="5" name="TextBox 4">
            <a:extLst>
              <a:ext uri="{FF2B5EF4-FFF2-40B4-BE49-F238E27FC236}">
                <a16:creationId xmlns:a16="http://schemas.microsoft.com/office/drawing/2014/main" id="{F38DC389-1566-4012-84FC-17F89640D0AB}"/>
              </a:ext>
            </a:extLst>
          </p:cNvPr>
          <p:cNvSpPr txBox="1"/>
          <p:nvPr/>
        </p:nvSpPr>
        <p:spPr>
          <a:xfrm>
            <a:off x="4464000" y="6467468"/>
            <a:ext cx="3231248"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57611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20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par>
                          <p:cTn id="11" fill="hold">
                            <p:stCondLst>
                              <p:cond delay="2500"/>
                            </p:stCondLst>
                            <p:childTnLst>
                              <p:par>
                                <p:cTn id="12" presetID="10" presetClass="entr" presetSubtype="0" fill="hold" nodeType="afterEffect">
                                  <p:stCondLst>
                                    <p:cond delay="800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500"/>
                                        <p:tgtEl>
                                          <p:spTgt spid="4">
                                            <p:txEl>
                                              <p:pRg st="3" end="3"/>
                                            </p:txEl>
                                          </p:spTgt>
                                        </p:tgtEl>
                                      </p:cBhvr>
                                    </p:animEffect>
                                  </p:childTnLst>
                                </p:cTn>
                              </p:par>
                            </p:childTnLst>
                          </p:cTn>
                        </p:par>
                        <p:par>
                          <p:cTn id="15" fill="hold">
                            <p:stCondLst>
                              <p:cond delay="11000"/>
                            </p:stCondLst>
                            <p:childTnLst>
                              <p:par>
                                <p:cTn id="16" presetID="10" presetClass="entr" presetSubtype="0" fill="hold" nodeType="afterEffect">
                                  <p:stCondLst>
                                    <p:cond delay="400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fade">
                                      <p:cBhvr>
                                        <p:cTn id="18" dur="500"/>
                                        <p:tgtEl>
                                          <p:spTgt spid="4">
                                            <p:txEl>
                                              <p:pRg st="5" end="5"/>
                                            </p:txEl>
                                          </p:spTgt>
                                        </p:tgtEl>
                                      </p:cBhvr>
                                    </p:animEffect>
                                  </p:childTnLst>
                                </p:cTn>
                              </p:par>
                            </p:childTnLst>
                          </p:cTn>
                        </p:par>
                        <p:par>
                          <p:cTn id="19" fill="hold">
                            <p:stCondLst>
                              <p:cond delay="15500"/>
                            </p:stCondLst>
                            <p:childTnLst>
                              <p:par>
                                <p:cTn id="20" presetID="1" presetClass="entr" presetSubtype="0" fill="hold" grpId="0" nodeType="afterEffect">
                                  <p:stCondLst>
                                    <p:cond delay="500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7B66BD-595F-4A02-9412-5DFCB8BD082F}"/>
              </a:ext>
            </a:extLst>
          </p:cNvPr>
          <p:cNvSpPr>
            <a:spLocks noGrp="1"/>
          </p:cNvSpPr>
          <p:nvPr>
            <p:ph type="sldNum" sz="quarter" idx="10"/>
          </p:nvPr>
        </p:nvSpPr>
        <p:spPr/>
        <p:txBody>
          <a:bodyPr/>
          <a:lstStyle/>
          <a:p>
            <a:fld id="{6166D983-3F05-4752-A4A4-475711FD8D30}" type="slidenum">
              <a:rPr lang="en-US" altLang="en-US" smtClean="0"/>
              <a:pPr/>
              <a:t>6</a:t>
            </a:fld>
            <a:endParaRPr lang="en-US" altLang="en-US"/>
          </a:p>
        </p:txBody>
      </p:sp>
      <p:pic>
        <p:nvPicPr>
          <p:cNvPr id="4" name="Picture 3" descr="A close up of text on a white background&#10;&#10;Description automatically generated">
            <a:extLst>
              <a:ext uri="{FF2B5EF4-FFF2-40B4-BE49-F238E27FC236}">
                <a16:creationId xmlns:a16="http://schemas.microsoft.com/office/drawing/2014/main" id="{674106AB-C476-4B5D-ADA7-243D6A43D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587" y="1631149"/>
            <a:ext cx="4553243" cy="4683336"/>
          </a:xfrm>
          <a:prstGeom prst="rect">
            <a:avLst/>
          </a:prstGeom>
          <a:effectLst>
            <a:softEdge rad="38100"/>
          </a:effectLst>
        </p:spPr>
      </p:pic>
      <p:sp>
        <p:nvSpPr>
          <p:cNvPr id="5" name="TextBox 4">
            <a:extLst>
              <a:ext uri="{FF2B5EF4-FFF2-40B4-BE49-F238E27FC236}">
                <a16:creationId xmlns:a16="http://schemas.microsoft.com/office/drawing/2014/main" id="{C1B75C0A-AAA6-4869-82AB-D260B54CEF6E}"/>
              </a:ext>
            </a:extLst>
          </p:cNvPr>
          <p:cNvSpPr txBox="1"/>
          <p:nvPr/>
        </p:nvSpPr>
        <p:spPr>
          <a:xfrm>
            <a:off x="5934148" y="1758462"/>
            <a:ext cx="5512265" cy="1200329"/>
          </a:xfrm>
          <a:prstGeom prst="rect">
            <a:avLst/>
          </a:prstGeom>
          <a:noFill/>
        </p:spPr>
        <p:txBody>
          <a:bodyPr wrap="square" rtlCol="0">
            <a:spAutoFit/>
          </a:bodyPr>
          <a:lstStyle/>
          <a:p>
            <a:r>
              <a:rPr lang="en-GB" sz="2400" dirty="0">
                <a:solidFill>
                  <a:srgbClr val="002060"/>
                </a:solidFill>
              </a:rPr>
              <a:t>The problem for umpires is that there are as many sets of “regulations” as there are leagues and competitions…..</a:t>
            </a:r>
          </a:p>
        </p:txBody>
      </p:sp>
      <p:sp>
        <p:nvSpPr>
          <p:cNvPr id="6" name="TextBox 5">
            <a:extLst>
              <a:ext uri="{FF2B5EF4-FFF2-40B4-BE49-F238E27FC236}">
                <a16:creationId xmlns:a16="http://schemas.microsoft.com/office/drawing/2014/main" id="{E63B4BF4-14FB-4746-9A47-2DE661C90DDB}"/>
              </a:ext>
            </a:extLst>
          </p:cNvPr>
          <p:cNvSpPr txBox="1"/>
          <p:nvPr/>
        </p:nvSpPr>
        <p:spPr>
          <a:xfrm>
            <a:off x="5934148" y="3429000"/>
            <a:ext cx="5512265" cy="1200329"/>
          </a:xfrm>
          <a:prstGeom prst="rect">
            <a:avLst/>
          </a:prstGeom>
          <a:noFill/>
        </p:spPr>
        <p:txBody>
          <a:bodyPr wrap="square" rtlCol="0">
            <a:spAutoFit/>
          </a:bodyPr>
          <a:lstStyle/>
          <a:p>
            <a:r>
              <a:rPr lang="en-GB" sz="2400" dirty="0">
                <a:solidFill>
                  <a:srgbClr val="002060"/>
                </a:solidFill>
              </a:rPr>
              <a:t>…. and a major gripe that comes across ECB ACO desks is that “the umpires didn’t know the regulations.”</a:t>
            </a:r>
          </a:p>
        </p:txBody>
      </p:sp>
      <p:sp>
        <p:nvSpPr>
          <p:cNvPr id="7" name="TextBox 6">
            <a:extLst>
              <a:ext uri="{FF2B5EF4-FFF2-40B4-BE49-F238E27FC236}">
                <a16:creationId xmlns:a16="http://schemas.microsoft.com/office/drawing/2014/main" id="{92A9CDA2-E7B8-4033-B88C-D01DFFB7D69E}"/>
              </a:ext>
            </a:extLst>
          </p:cNvPr>
          <p:cNvSpPr txBox="1"/>
          <p:nvPr/>
        </p:nvSpPr>
        <p:spPr>
          <a:xfrm>
            <a:off x="5934148" y="5114156"/>
            <a:ext cx="5512266" cy="1015663"/>
          </a:xfrm>
          <a:prstGeom prst="rect">
            <a:avLst/>
          </a:prstGeom>
          <a:noFill/>
        </p:spPr>
        <p:txBody>
          <a:bodyPr wrap="square" rtlCol="0">
            <a:spAutoFit/>
          </a:bodyPr>
          <a:lstStyle/>
          <a:p>
            <a:r>
              <a:rPr lang="en-GB" sz="2000" dirty="0">
                <a:solidFill>
                  <a:srgbClr val="002060"/>
                </a:solidFill>
              </a:rPr>
              <a:t>No doubt the captains didn’t either and only found out about any error later but that doesn’t count of course!</a:t>
            </a:r>
          </a:p>
        </p:txBody>
      </p:sp>
      <p:sp>
        <p:nvSpPr>
          <p:cNvPr id="8" name="TextBox 7">
            <a:extLst>
              <a:ext uri="{FF2B5EF4-FFF2-40B4-BE49-F238E27FC236}">
                <a16:creationId xmlns:a16="http://schemas.microsoft.com/office/drawing/2014/main" id="{12CB9A4B-9989-4E4B-81AF-F3FF6213B9BD}"/>
              </a:ext>
            </a:extLst>
          </p:cNvPr>
          <p:cNvSpPr txBox="1"/>
          <p:nvPr/>
        </p:nvSpPr>
        <p:spPr>
          <a:xfrm>
            <a:off x="4464000" y="6467468"/>
            <a:ext cx="3307009"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next the slide</a:t>
            </a:r>
          </a:p>
        </p:txBody>
      </p:sp>
    </p:spTree>
    <p:extLst>
      <p:ext uri="{BB962C8B-B14F-4D97-AF65-F5344CB8AC3E}">
        <p14:creationId xmlns:p14="http://schemas.microsoft.com/office/powerpoint/2010/main" val="235958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6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6500"/>
                            </p:stCondLst>
                            <p:childTnLst>
                              <p:par>
                                <p:cTn id="9" presetID="10" presetClass="entr" presetSubtype="0" fill="hold" nodeType="afterEffect">
                                  <p:stCondLst>
                                    <p:cond delay="60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3000"/>
                            </p:stCondLst>
                            <p:childTnLst>
                              <p:par>
                                <p:cTn id="13" presetID="1" presetClass="entr" presetSubtype="0" fill="hold" grpId="0" nodeType="afterEffect">
                                  <p:stCondLst>
                                    <p:cond delay="500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8EF3BF-8A4E-43E7-B7B6-2D1885CAF796}"/>
              </a:ext>
            </a:extLst>
          </p:cNvPr>
          <p:cNvSpPr>
            <a:spLocks noGrp="1"/>
          </p:cNvSpPr>
          <p:nvPr>
            <p:ph type="sldNum" sz="quarter" idx="10"/>
          </p:nvPr>
        </p:nvSpPr>
        <p:spPr/>
        <p:txBody>
          <a:bodyPr/>
          <a:lstStyle/>
          <a:p>
            <a:fld id="{6166D983-3F05-4752-A4A4-475711FD8D30}" type="slidenum">
              <a:rPr lang="en-US" altLang="en-US" smtClean="0"/>
              <a:pPr/>
              <a:t>7</a:t>
            </a:fld>
            <a:endParaRPr lang="en-US" altLang="en-US"/>
          </a:p>
        </p:txBody>
      </p:sp>
      <p:sp>
        <p:nvSpPr>
          <p:cNvPr id="3" name="TextBox 2">
            <a:extLst>
              <a:ext uri="{FF2B5EF4-FFF2-40B4-BE49-F238E27FC236}">
                <a16:creationId xmlns:a16="http://schemas.microsoft.com/office/drawing/2014/main" id="{75D24B8B-5556-4B60-90B3-80D7DC2B5F31}"/>
              </a:ext>
            </a:extLst>
          </p:cNvPr>
          <p:cNvSpPr txBox="1"/>
          <p:nvPr/>
        </p:nvSpPr>
        <p:spPr>
          <a:xfrm>
            <a:off x="1022821" y="1600241"/>
            <a:ext cx="10866782" cy="2821285"/>
          </a:xfrm>
          <a:prstGeom prst="rect">
            <a:avLst/>
          </a:prstGeom>
          <a:noFill/>
        </p:spPr>
        <p:txBody>
          <a:bodyPr wrap="square" rtlCol="0">
            <a:spAutoFit/>
          </a:bodyPr>
          <a:lstStyle/>
          <a:p>
            <a:pPr>
              <a:spcAft>
                <a:spcPts val="800"/>
              </a:spcAft>
            </a:pPr>
            <a:r>
              <a:rPr lang="en-GB" sz="2400" dirty="0">
                <a:solidFill>
                  <a:srgbClr val="002060"/>
                </a:solidFill>
              </a:rPr>
              <a:t>The wide variation in regulations is especially true in some Junior competitions</a:t>
            </a:r>
          </a:p>
          <a:p>
            <a:pPr marL="342900" indent="-342900">
              <a:spcAft>
                <a:spcPts val="800"/>
              </a:spcAft>
              <a:buFont typeface="Arial" panose="020B0604020202020204" pitchFamily="34" charset="0"/>
              <a:buChar char="•"/>
            </a:pPr>
            <a:r>
              <a:rPr lang="en-GB" sz="2400" dirty="0">
                <a:solidFill>
                  <a:srgbClr val="002060"/>
                </a:solidFill>
              </a:rPr>
              <a:t>No Balls and Wides are not re-bowled unless in the final over(s)</a:t>
            </a:r>
          </a:p>
          <a:p>
            <a:pPr marL="342900" indent="-342900">
              <a:spcAft>
                <a:spcPts val="800"/>
              </a:spcAft>
              <a:buFont typeface="Arial" panose="020B0604020202020204" pitchFamily="34" charset="0"/>
              <a:buChar char="•"/>
            </a:pPr>
            <a:r>
              <a:rPr lang="en-GB" sz="2400" dirty="0">
                <a:solidFill>
                  <a:srgbClr val="002060"/>
                </a:solidFill>
              </a:rPr>
              <a:t>Batters retire and resume their innings.</a:t>
            </a:r>
          </a:p>
          <a:p>
            <a:pPr marL="342900" indent="-342900">
              <a:spcAft>
                <a:spcPts val="800"/>
              </a:spcAft>
              <a:buFont typeface="Arial" panose="020B0604020202020204" pitchFamily="34" charset="0"/>
              <a:buChar char="•"/>
            </a:pPr>
            <a:r>
              <a:rPr lang="en-GB" sz="2400" dirty="0">
                <a:solidFill>
                  <a:srgbClr val="002060"/>
                </a:solidFill>
              </a:rPr>
              <a:t>If you open the batting you can’t bowl until a certain stage of the innings</a:t>
            </a:r>
          </a:p>
          <a:p>
            <a:pPr marL="342900" indent="-342900">
              <a:spcAft>
                <a:spcPts val="800"/>
              </a:spcAft>
              <a:buFont typeface="Arial" panose="020B0604020202020204" pitchFamily="34" charset="0"/>
              <a:buChar char="•"/>
            </a:pPr>
            <a:r>
              <a:rPr lang="en-GB" sz="2400" dirty="0">
                <a:solidFill>
                  <a:srgbClr val="002060"/>
                </a:solidFill>
              </a:rPr>
              <a:t>Power Plays occur in weird and wonderful places</a:t>
            </a:r>
          </a:p>
          <a:p>
            <a:pPr marL="342900" indent="-342900">
              <a:spcAft>
                <a:spcPts val="800"/>
              </a:spcAft>
              <a:buFont typeface="Arial" panose="020B0604020202020204" pitchFamily="34" charset="0"/>
              <a:buChar char="•"/>
            </a:pPr>
            <a:r>
              <a:rPr lang="en-GB" sz="2400" dirty="0">
                <a:solidFill>
                  <a:srgbClr val="002060"/>
                </a:solidFill>
              </a:rPr>
              <a:t>Coaches can call “Time Out” drinks breaks</a:t>
            </a:r>
          </a:p>
        </p:txBody>
      </p:sp>
      <p:pic>
        <p:nvPicPr>
          <p:cNvPr id="9218" name="Picture 2" descr="Junior Cricket – Wokingham CC">
            <a:extLst>
              <a:ext uri="{FF2B5EF4-FFF2-40B4-BE49-F238E27FC236}">
                <a16:creationId xmlns:a16="http://schemas.microsoft.com/office/drawing/2014/main" id="{702A08EA-1C5F-44C8-9B6B-C9E9D0825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372" y="4465983"/>
            <a:ext cx="8041681" cy="200148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8204F66-09D7-4CEF-ABE2-36D6853205C3}"/>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27908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4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4500"/>
                            </p:stCondLst>
                            <p:childTnLst>
                              <p:par>
                                <p:cTn id="9" presetID="10" presetClass="entr" presetSubtype="0" fill="hold" nodeType="afterEffect">
                                  <p:stCondLst>
                                    <p:cond delay="3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8000"/>
                            </p:stCondLst>
                            <p:childTnLst>
                              <p:par>
                                <p:cTn id="13" presetID="10" presetClass="entr" presetSubtype="0" fill="hold" nodeType="afterEffect">
                                  <p:stCondLst>
                                    <p:cond delay="3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1500"/>
                            </p:stCondLst>
                            <p:childTnLst>
                              <p:par>
                                <p:cTn id="17" presetID="10" presetClass="entr" presetSubtype="0" fill="hold" nodeType="afterEffect">
                                  <p:stCondLst>
                                    <p:cond delay="3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15000"/>
                            </p:stCondLst>
                            <p:childTnLst>
                              <p:par>
                                <p:cTn id="21" presetID="10" presetClass="entr" presetSubtype="0" fill="hold" nodeType="afterEffect">
                                  <p:stCondLst>
                                    <p:cond delay="30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par>
                          <p:cTn id="24" fill="hold">
                            <p:stCondLst>
                              <p:cond delay="18500"/>
                            </p:stCondLst>
                            <p:childTnLst>
                              <p:par>
                                <p:cTn id="25" presetID="1" presetClass="entr" presetSubtype="0" fill="hold" grpId="0" nodeType="afterEffect">
                                  <p:stCondLst>
                                    <p:cond delay="500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91AE12-BE69-4995-BD54-4236FF0A03AB}"/>
              </a:ext>
            </a:extLst>
          </p:cNvPr>
          <p:cNvSpPr>
            <a:spLocks noGrp="1"/>
          </p:cNvSpPr>
          <p:nvPr>
            <p:ph type="sldNum" sz="quarter" idx="10"/>
          </p:nvPr>
        </p:nvSpPr>
        <p:spPr/>
        <p:txBody>
          <a:bodyPr/>
          <a:lstStyle/>
          <a:p>
            <a:fld id="{6166D983-3F05-4752-A4A4-475711FD8D30}" type="slidenum">
              <a:rPr lang="en-US" altLang="en-US" smtClean="0"/>
              <a:pPr/>
              <a:t>8</a:t>
            </a:fld>
            <a:endParaRPr lang="en-US" altLang="en-US"/>
          </a:p>
        </p:txBody>
      </p:sp>
      <p:sp>
        <p:nvSpPr>
          <p:cNvPr id="3" name="TextBox 2">
            <a:extLst>
              <a:ext uri="{FF2B5EF4-FFF2-40B4-BE49-F238E27FC236}">
                <a16:creationId xmlns:a16="http://schemas.microsoft.com/office/drawing/2014/main" id="{57D01378-904F-49A2-B67B-B518197C0AFF}"/>
              </a:ext>
            </a:extLst>
          </p:cNvPr>
          <p:cNvSpPr txBox="1"/>
          <p:nvPr/>
        </p:nvSpPr>
        <p:spPr>
          <a:xfrm>
            <a:off x="3442924" y="1303391"/>
            <a:ext cx="5124031" cy="523220"/>
          </a:xfrm>
          <a:prstGeom prst="rect">
            <a:avLst/>
          </a:prstGeom>
          <a:noFill/>
        </p:spPr>
        <p:txBody>
          <a:bodyPr wrap="none" rtlCol="0">
            <a:spAutoFit/>
          </a:bodyPr>
          <a:lstStyle/>
          <a:p>
            <a:r>
              <a:rPr lang="en-GB" sz="2800" b="1" u="sng" dirty="0">
                <a:solidFill>
                  <a:srgbClr val="002060"/>
                </a:solidFill>
              </a:rPr>
              <a:t>ECB Young Player Directives</a:t>
            </a:r>
          </a:p>
        </p:txBody>
      </p:sp>
      <p:sp>
        <p:nvSpPr>
          <p:cNvPr id="4" name="TextBox 3">
            <a:extLst>
              <a:ext uri="{FF2B5EF4-FFF2-40B4-BE49-F238E27FC236}">
                <a16:creationId xmlns:a16="http://schemas.microsoft.com/office/drawing/2014/main" id="{256D138E-0636-483A-85E5-E56CAA323A83}"/>
              </a:ext>
            </a:extLst>
          </p:cNvPr>
          <p:cNvSpPr txBox="1"/>
          <p:nvPr/>
        </p:nvSpPr>
        <p:spPr>
          <a:xfrm>
            <a:off x="1124125" y="1872552"/>
            <a:ext cx="10302019" cy="830997"/>
          </a:xfrm>
          <a:prstGeom prst="rect">
            <a:avLst/>
          </a:prstGeom>
          <a:noFill/>
        </p:spPr>
        <p:txBody>
          <a:bodyPr wrap="square" rtlCol="0">
            <a:spAutoFit/>
          </a:bodyPr>
          <a:lstStyle/>
          <a:p>
            <a:r>
              <a:rPr lang="en-GB" sz="2400" dirty="0">
                <a:solidFill>
                  <a:srgbClr val="002060"/>
                </a:solidFill>
              </a:rPr>
              <a:t>Umpires must also ensure that these Directives are followed as they override both the Laws and Playing Regulations</a:t>
            </a:r>
          </a:p>
        </p:txBody>
      </p:sp>
      <p:sp>
        <p:nvSpPr>
          <p:cNvPr id="6" name="TextBox 5">
            <a:extLst>
              <a:ext uri="{FF2B5EF4-FFF2-40B4-BE49-F238E27FC236}">
                <a16:creationId xmlns:a16="http://schemas.microsoft.com/office/drawing/2014/main" id="{90805C3F-490F-49A5-80DD-48FA462CEE15}"/>
              </a:ext>
            </a:extLst>
          </p:cNvPr>
          <p:cNvSpPr txBox="1"/>
          <p:nvPr/>
        </p:nvSpPr>
        <p:spPr>
          <a:xfrm>
            <a:off x="1124125" y="2691187"/>
            <a:ext cx="10503016" cy="3683060"/>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GB" sz="2400" dirty="0">
                <a:solidFill>
                  <a:srgbClr val="002060"/>
                </a:solidFill>
              </a:rPr>
              <a:t>Fast bowlers’ spells and total overs are dictated by these Directives not Regulations </a:t>
            </a:r>
            <a:br>
              <a:rPr lang="en-GB" sz="2400" dirty="0">
                <a:solidFill>
                  <a:srgbClr val="002060"/>
                </a:solidFill>
              </a:rPr>
            </a:br>
            <a:r>
              <a:rPr lang="en-GB" sz="2000" dirty="0">
                <a:solidFill>
                  <a:srgbClr val="002060"/>
                </a:solidFill>
              </a:rPr>
              <a:t>(This can take some careful management by the captain to ensure a young fast bowler can complete his overs allotted by Regulation, whilst complying with the ECB Directives)</a:t>
            </a:r>
          </a:p>
          <a:p>
            <a:pPr marL="342900" indent="-342900">
              <a:spcAft>
                <a:spcPts val="800"/>
              </a:spcAft>
              <a:buFont typeface="Arial" panose="020B0604020202020204" pitchFamily="34" charset="0"/>
              <a:buChar char="•"/>
            </a:pPr>
            <a:r>
              <a:rPr lang="en-GB" sz="2400" dirty="0">
                <a:solidFill>
                  <a:srgbClr val="002060"/>
                </a:solidFill>
              </a:rPr>
              <a:t>Fielding restrictions for young players need to be taken into account as well as those within any Power Play Regulations </a:t>
            </a:r>
            <a:br>
              <a:rPr lang="en-GB" sz="2400" dirty="0">
                <a:solidFill>
                  <a:srgbClr val="002060"/>
                </a:solidFill>
              </a:rPr>
            </a:br>
            <a:r>
              <a:rPr lang="en-GB" sz="2000" dirty="0">
                <a:solidFill>
                  <a:srgbClr val="002060"/>
                </a:solidFill>
              </a:rPr>
              <a:t>(e.g. If close catchers are required) </a:t>
            </a:r>
            <a:endParaRPr lang="en-GB" sz="2400" dirty="0">
              <a:solidFill>
                <a:srgbClr val="002060"/>
              </a:solidFill>
            </a:endParaRPr>
          </a:p>
          <a:p>
            <a:pPr marL="342900" indent="-342900">
              <a:spcAft>
                <a:spcPts val="800"/>
              </a:spcAft>
              <a:buFont typeface="Arial" panose="020B0604020202020204" pitchFamily="34" charset="0"/>
              <a:buChar char="•"/>
            </a:pPr>
            <a:r>
              <a:rPr lang="en-GB" sz="2400" dirty="0">
                <a:solidFill>
                  <a:srgbClr val="002060"/>
                </a:solidFill>
              </a:rPr>
              <a:t>Wearing of helmets also needs to be observed </a:t>
            </a:r>
            <a:br>
              <a:rPr lang="en-GB" sz="2400" dirty="0">
                <a:solidFill>
                  <a:srgbClr val="002060"/>
                </a:solidFill>
              </a:rPr>
            </a:br>
            <a:r>
              <a:rPr lang="en-GB" sz="2000" dirty="0">
                <a:solidFill>
                  <a:srgbClr val="002060"/>
                </a:solidFill>
              </a:rPr>
              <a:t>(An U18 player acting as a runner must wear a helmet even if the player he is running for is not wearing one)</a:t>
            </a:r>
            <a:endParaRPr lang="en-GB" sz="2400" dirty="0">
              <a:solidFill>
                <a:srgbClr val="002060"/>
              </a:solidFill>
            </a:endParaRPr>
          </a:p>
        </p:txBody>
      </p:sp>
      <p:sp>
        <p:nvSpPr>
          <p:cNvPr id="8" name="TextBox 7">
            <a:extLst>
              <a:ext uri="{FF2B5EF4-FFF2-40B4-BE49-F238E27FC236}">
                <a16:creationId xmlns:a16="http://schemas.microsoft.com/office/drawing/2014/main" id="{82799BF3-1E16-4A19-BC3B-6F7A58718E15}"/>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259626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50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9000"/>
                            </p:stCondLst>
                            <p:childTnLst>
                              <p:par>
                                <p:cTn id="13" presetID="10" presetClass="entr" presetSubtype="0" fill="hold" nodeType="afterEffect">
                                  <p:stCondLst>
                                    <p:cond delay="900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8500"/>
                            </p:stCondLst>
                            <p:childTnLst>
                              <p:par>
                                <p:cTn id="17" presetID="10" presetClass="entr" presetSubtype="0" fill="hold" nodeType="afterEffect">
                                  <p:stCondLst>
                                    <p:cond delay="900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8000"/>
                            </p:stCondLst>
                            <p:childTnLst>
                              <p:par>
                                <p:cTn id="21" presetID="1" presetClass="entr" presetSubtype="0" fill="hold" grpId="0" nodeType="afterEffect">
                                  <p:stCondLst>
                                    <p:cond delay="500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F9FA6A-D273-4DF8-AAB6-B649DA725B2C}"/>
              </a:ext>
            </a:extLst>
          </p:cNvPr>
          <p:cNvSpPr>
            <a:spLocks noGrp="1"/>
          </p:cNvSpPr>
          <p:nvPr>
            <p:ph type="sldNum" sz="quarter" idx="10"/>
          </p:nvPr>
        </p:nvSpPr>
        <p:spPr/>
        <p:txBody>
          <a:bodyPr/>
          <a:lstStyle/>
          <a:p>
            <a:fld id="{6166D983-3F05-4752-A4A4-475711FD8D30}" type="slidenum">
              <a:rPr lang="en-US" altLang="en-US" smtClean="0"/>
              <a:pPr/>
              <a:t>9</a:t>
            </a:fld>
            <a:endParaRPr lang="en-US" altLang="en-US"/>
          </a:p>
        </p:txBody>
      </p:sp>
      <p:sp>
        <p:nvSpPr>
          <p:cNvPr id="3" name="TextBox 2">
            <a:extLst>
              <a:ext uri="{FF2B5EF4-FFF2-40B4-BE49-F238E27FC236}">
                <a16:creationId xmlns:a16="http://schemas.microsoft.com/office/drawing/2014/main" id="{D3998B3E-16C0-4DC7-AFBD-C2A1D8AEF4C7}"/>
              </a:ext>
            </a:extLst>
          </p:cNvPr>
          <p:cNvSpPr txBox="1"/>
          <p:nvPr/>
        </p:nvSpPr>
        <p:spPr>
          <a:xfrm>
            <a:off x="1149292" y="1758462"/>
            <a:ext cx="9899009" cy="3016210"/>
          </a:xfrm>
          <a:prstGeom prst="rect">
            <a:avLst/>
          </a:prstGeom>
          <a:noFill/>
        </p:spPr>
        <p:txBody>
          <a:bodyPr wrap="square" rtlCol="0">
            <a:spAutoFit/>
          </a:bodyPr>
          <a:lstStyle/>
          <a:p>
            <a:r>
              <a:rPr lang="en-GB" sz="2400" dirty="0">
                <a:solidFill>
                  <a:srgbClr val="002060"/>
                </a:solidFill>
              </a:rPr>
              <a:t>It would be impossible to go through all the regulations here, but in this presentation but we will attempt to point out the main areas of concern and what you should be looking out for when preparing for a game in a different competition to your usual Saturday afternoon.</a:t>
            </a:r>
          </a:p>
          <a:p>
            <a:r>
              <a:rPr lang="en-GB" sz="2200" dirty="0">
                <a:solidFill>
                  <a:srgbClr val="002060"/>
                </a:solidFill>
              </a:rPr>
              <a:t>(Where we will assume you know the regulations??)</a:t>
            </a:r>
          </a:p>
          <a:p>
            <a:endParaRPr lang="en-GB" sz="2400" dirty="0">
              <a:solidFill>
                <a:srgbClr val="002060"/>
              </a:solidFill>
            </a:endParaRPr>
          </a:p>
          <a:p>
            <a:pPr algn="ctr"/>
            <a:r>
              <a:rPr lang="en-GB" sz="2400" dirty="0">
                <a:solidFill>
                  <a:srgbClr val="002060"/>
                </a:solidFill>
              </a:rPr>
              <a:t>This presentation is based around a document kindly provided by </a:t>
            </a:r>
            <a:r>
              <a:rPr lang="en-GB" sz="2400" b="1" dirty="0">
                <a:solidFill>
                  <a:srgbClr val="002060"/>
                </a:solidFill>
              </a:rPr>
              <a:t>Middlesex ACO </a:t>
            </a:r>
          </a:p>
        </p:txBody>
      </p:sp>
      <p:sp>
        <p:nvSpPr>
          <p:cNvPr id="4" name="TextBox 3">
            <a:extLst>
              <a:ext uri="{FF2B5EF4-FFF2-40B4-BE49-F238E27FC236}">
                <a16:creationId xmlns:a16="http://schemas.microsoft.com/office/drawing/2014/main" id="{B9F20188-2B2C-48DC-B1B8-9D9B240DCFDA}"/>
              </a:ext>
            </a:extLst>
          </p:cNvPr>
          <p:cNvSpPr txBox="1"/>
          <p:nvPr/>
        </p:nvSpPr>
        <p:spPr>
          <a:xfrm>
            <a:off x="4464000" y="6467468"/>
            <a:ext cx="3262883" cy="307777"/>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ＭＳ Ｐゴシック"/>
                <a:cs typeface="+mn-cs"/>
              </a:rPr>
              <a:t>Press your space bar for the next slide</a:t>
            </a:r>
          </a:p>
        </p:txBody>
      </p:sp>
    </p:spTree>
    <p:extLst>
      <p:ext uri="{BB962C8B-B14F-4D97-AF65-F5344CB8AC3E}">
        <p14:creationId xmlns:p14="http://schemas.microsoft.com/office/powerpoint/2010/main" val="199940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10500"/>
                            </p:stCondLst>
                            <p:childTnLst>
                              <p:par>
                                <p:cTn id="9" presetID="10" presetClass="entr" presetSubtype="0" fill="hold" nodeType="afterEffect">
                                  <p:stCondLst>
                                    <p:cond delay="40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par>
                          <p:cTn id="12" fill="hold">
                            <p:stCondLst>
                              <p:cond delay="15000"/>
                            </p:stCondLst>
                            <p:childTnLst>
                              <p:par>
                                <p:cTn id="13" presetID="1" presetClass="entr" presetSubtype="0" fill="hold" grpId="0" nodeType="afterEffect">
                                  <p:stCondLst>
                                    <p:cond delay="500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1793</TotalTime>
  <Words>1840</Words>
  <Application>Microsoft Office PowerPoint</Application>
  <PresentationFormat>Widescreen</PresentationFormat>
  <Paragraphs>199</Paragraphs>
  <Slides>24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Calibri</vt:lpstr>
      <vt:lpstr>Calibri Light</vt:lpstr>
      <vt:lpstr>Gotham HTF Book</vt:lpstr>
      <vt:lpstr>Gotham HTF Medium</vt:lpstr>
      <vt:lpstr>1_Office Theme</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Royle</dc:creator>
  <cp:lastModifiedBy>John Golding</cp:lastModifiedBy>
  <cp:revision>38</cp:revision>
  <dcterms:created xsi:type="dcterms:W3CDTF">2020-05-01T14:27:13Z</dcterms:created>
  <dcterms:modified xsi:type="dcterms:W3CDTF">2020-06-02T07:49:25Z</dcterms:modified>
</cp:coreProperties>
</file>