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notesMasterIdLst>
    <p:notesMasterId r:id="rId15"/>
  </p:notesMasterIdLst>
  <p:sldIdLst>
    <p:sldId id="266" r:id="rId3"/>
    <p:sldId id="302" r:id="rId4"/>
    <p:sldId id="373" r:id="rId5"/>
    <p:sldId id="375" r:id="rId6"/>
    <p:sldId id="376" r:id="rId7"/>
    <p:sldId id="377" r:id="rId8"/>
    <p:sldId id="378" r:id="rId9"/>
    <p:sldId id="379" r:id="rId10"/>
    <p:sldId id="381" r:id="rId11"/>
    <p:sldId id="380" r:id="rId12"/>
    <p:sldId id="374" r:id="rId13"/>
    <p:sldId id="3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88EBD-7A72-43CE-B631-2FA91B3937A3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0A354-5401-4030-8F2C-5BCEFD1905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698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CC22993-1294-4C18-8A75-09E84F29B1A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3F3EFE-DD80-4AD0-AD32-FA8E5E0EB6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702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A17382-A216-4912-B84E-C43F18B8181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BFAFA98-9562-4114-914B-BED1E869D0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189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23A7A49A-2B51-4016-A93A-52D6690BF6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D43A175-A185-4C91-97F9-8095F64FB6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29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B27E66F2-8BE1-4C6A-9354-7545C07ED29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66D983-3F05-4752-A4A4-475711FD8D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89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E84B681-7A71-44EB-88E6-2C04851DE9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E6AAAC-675C-4E63-A922-777B89201C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9063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Lions Morga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7583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Morg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93672" y="1443270"/>
            <a:ext cx="10960129" cy="2862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867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457189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914377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371566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828754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4"/>
          </p:nvPr>
        </p:nvSpPr>
        <p:spPr>
          <a:xfrm>
            <a:off x="393672" y="1836771"/>
            <a:ext cx="10960129" cy="44112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79988" marR="0" indent="-479988" algn="l" defTabSz="914377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 sz="1867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457189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914377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371566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828754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393670" y="-12771"/>
            <a:ext cx="10960129" cy="12175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933" b="0" i="0" spc="133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05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705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E4B13-4CF3-4C63-A8E9-B79C2762B5D5}" type="datetimeFigureOut">
              <a:rPr lang="en-GB" smtClean="0"/>
              <a:t>02/06/2020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DBBE1-26EA-4B0C-8505-49FB39EDE8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24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01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- Generic Tex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2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4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3000">
        <p:sndAc>
          <p:stSnd>
            <p:snd r:embed="rId1" name="Slide transition.wav"/>
          </p:stSnd>
        </p:sndAc>
      </p:transition>
    </mc:Choice>
    <mc:Fallback xmlns="">
      <p:transition spd="slow" advClick="0" advTm="43000">
        <p:sndAc>
          <p:stSnd>
            <p:snd r:embed="rId3" name="Slide transition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7F493-EEA4-451E-9EEF-3CFBDB48C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81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6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545FB3-638F-4E40-8B85-8E26F61F18C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266476-7F1D-49D7-BBDC-B7655382AD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505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7014"/>
            <a:ext cx="10363200" cy="4400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62B8AF1-A864-4DCF-B33A-9A2F30A5A4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1CE4C4-E43E-4CCB-A5C1-A8A16147C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98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17654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720" y="215514"/>
            <a:ext cx="1018177" cy="96406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264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A picture containing nature&#10;&#10;Description generated with high confidence">
            <a:extLst>
              <a:ext uri="{FF2B5EF4-FFF2-40B4-BE49-F238E27FC236}">
                <a16:creationId xmlns:a16="http://schemas.microsoft.com/office/drawing/2014/main" id="{EB55EE18-B68F-46B3-B771-CC768C5184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1235075"/>
            <a:ext cx="5441950" cy="541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3F9E0915-D369-4933-A1A7-4C1BBF3F5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405EDB5-AA1A-4CFF-A6A8-46E19C119D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511925"/>
            <a:ext cx="254000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005699"/>
                </a:solidFill>
              </a:defRPr>
            </a:lvl1pPr>
          </a:lstStyle>
          <a:p>
            <a:fld id="{625D2B8E-6DA5-46C6-8DDA-67A4DBA088F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6">
            <a:extLst>
              <a:ext uri="{FF2B5EF4-FFF2-40B4-BE49-F238E27FC236}">
                <a16:creationId xmlns:a16="http://schemas.microsoft.com/office/drawing/2014/main" id="{3CB05A8E-8AB2-4D96-8DF6-DD7333036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63" y="6488113"/>
            <a:ext cx="532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5699"/>
                </a:solidFill>
              </a:rPr>
              <a:t>©2020 South Central Region ECB ACO</a:t>
            </a:r>
          </a:p>
        </p:txBody>
      </p:sp>
      <p:sp>
        <p:nvSpPr>
          <p:cNvPr id="1032" name="TextBox 1">
            <a:extLst>
              <a:ext uri="{FF2B5EF4-FFF2-40B4-BE49-F238E27FC236}">
                <a16:creationId xmlns:a16="http://schemas.microsoft.com/office/drawing/2014/main" id="{5E55F343-141C-4D2F-B489-8201EACA76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46438" y="120650"/>
            <a:ext cx="5441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GB" altLang="en-US" sz="3600" b="1" dirty="0">
                <a:solidFill>
                  <a:srgbClr val="005699"/>
                </a:solidFill>
              </a:rPr>
              <a:t>South Central Region </a:t>
            </a:r>
            <a:br>
              <a:rPr lang="en-GB" altLang="en-US" sz="3600" b="1" dirty="0">
                <a:solidFill>
                  <a:srgbClr val="005699"/>
                </a:solidFill>
              </a:rPr>
            </a:br>
            <a:r>
              <a:rPr lang="en-GB" altLang="en-US" sz="3600" b="1" dirty="0">
                <a:solidFill>
                  <a:srgbClr val="005699"/>
                </a:solidFill>
              </a:rPr>
              <a:t>ECB ACO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47441-AE35-4917-B0F3-820FBDCD4E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64125" y="64198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5699"/>
                </a:solidFill>
              </a:defRPr>
            </a:lvl1pPr>
          </a:lstStyle>
          <a:p>
            <a:pPr>
              <a:defRPr/>
            </a:pPr>
            <a:fld id="{FEA14955-F35D-4428-89D0-7F8A11D30CE8}" type="datetimeFigureOut">
              <a:rPr lang="en-GB"/>
              <a:pPr>
                <a:defRPr/>
              </a:pPr>
              <a:t>02/06/2020</a:t>
            </a:fld>
            <a:endParaRPr lang="en-GB" dirty="0"/>
          </a:p>
        </p:txBody>
      </p:sp>
      <p:pic>
        <p:nvPicPr>
          <p:cNvPr id="2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B022C56B-2E89-49DE-A505-7F0E0473C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13335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F8C885-654A-4315-8934-7406755A4B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700" y="182563"/>
            <a:ext cx="11049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90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56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5699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5699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5699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5699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3.mp4"/><Relationship Id="rId7" Type="http://schemas.openxmlformats.org/officeDocument/2006/relationships/image" Target="../media/image1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3.mp4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282" y="343530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rgbClr val="FFFF00"/>
                </a:solidFill>
                <a:latin typeface="Calibri" panose="020F0502020204030204"/>
              </a:rPr>
              <a:t>Bite Sized Umpiring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0154" y="343530"/>
            <a:ext cx="1140267" cy="14395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CF2D4A-BA95-46DB-8BE1-E7E41B1E0278}"/>
              </a:ext>
            </a:extLst>
          </p:cNvPr>
          <p:cNvSpPr txBox="1"/>
          <p:nvPr/>
        </p:nvSpPr>
        <p:spPr>
          <a:xfrm>
            <a:off x="439282" y="1174527"/>
            <a:ext cx="26084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FF00"/>
                </a:solidFill>
              </a:rPr>
              <a:t>Giving Decisions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8398CA-BE59-4FB7-A839-D10C8B7A80A3}"/>
              </a:ext>
            </a:extLst>
          </p:cNvPr>
          <p:cNvSpPr txBox="1"/>
          <p:nvPr/>
        </p:nvSpPr>
        <p:spPr>
          <a:xfrm>
            <a:off x="439282" y="1706136"/>
            <a:ext cx="53192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Slides will build up for you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move to next slide click your space bar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videos click on the image.</a:t>
            </a:r>
          </a:p>
        </p:txBody>
      </p:sp>
    </p:spTree>
    <p:extLst>
      <p:ext uri="{BB962C8B-B14F-4D97-AF65-F5344CB8AC3E}">
        <p14:creationId xmlns:p14="http://schemas.microsoft.com/office/powerpoint/2010/main" val="13554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F0E8C0-726A-4366-821B-E3B9117FEE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48AAE5-D9DA-4490-91E9-9FE922E58C28}"/>
              </a:ext>
            </a:extLst>
          </p:cNvPr>
          <p:cNvSpPr txBox="1"/>
          <p:nvPr/>
        </p:nvSpPr>
        <p:spPr>
          <a:xfrm>
            <a:off x="4041495" y="1304144"/>
            <a:ext cx="41090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Answering Appeals</a:t>
            </a:r>
          </a:p>
        </p:txBody>
      </p:sp>
      <p:pic>
        <p:nvPicPr>
          <p:cNvPr id="4" name="Stage 1 Part 3 Slide 32">
            <a:hlinkClick r:id="" action="ppaction://media"/>
            <a:extLst>
              <a:ext uri="{FF2B5EF4-FFF2-40B4-BE49-F238E27FC236}">
                <a16:creationId xmlns:a16="http://schemas.microsoft.com/office/drawing/2014/main" id="{D9E3ED5D-1074-49FB-A97C-81875AB97D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5284" y="2022881"/>
            <a:ext cx="5210940" cy="2812237"/>
          </a:xfrm>
          <a:prstGeom prst="rect">
            <a:avLst/>
          </a:prstGeom>
        </p:spPr>
      </p:pic>
      <p:pic>
        <p:nvPicPr>
          <p:cNvPr id="5" name="Stage 1 Part 3 Slide 33">
            <a:hlinkClick r:id="" action="ppaction://media"/>
            <a:extLst>
              <a:ext uri="{FF2B5EF4-FFF2-40B4-BE49-F238E27FC236}">
                <a16:creationId xmlns:a16="http://schemas.microsoft.com/office/drawing/2014/main" id="{02631922-3BF5-41A3-996D-9F774B2C74D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55251" y="2022881"/>
            <a:ext cx="5210941" cy="28122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5BC5BD-3985-4194-AF92-3BFA1B9323D1}"/>
              </a:ext>
            </a:extLst>
          </p:cNvPr>
          <p:cNvSpPr txBox="1"/>
          <p:nvPr/>
        </p:nvSpPr>
        <p:spPr>
          <a:xfrm>
            <a:off x="2403864" y="5053137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Not Out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BE748-0F4B-470E-9ED7-6458815D8248}"/>
              </a:ext>
            </a:extLst>
          </p:cNvPr>
          <p:cNvSpPr txBox="1"/>
          <p:nvPr/>
        </p:nvSpPr>
        <p:spPr>
          <a:xfrm>
            <a:off x="8814505" y="5089160"/>
            <a:ext cx="679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Out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1CED3-8B46-4FCE-AB62-9B4FD597C484}"/>
              </a:ext>
            </a:extLst>
          </p:cNvPr>
          <p:cNvSpPr txBox="1"/>
          <p:nvPr/>
        </p:nvSpPr>
        <p:spPr>
          <a:xfrm>
            <a:off x="4738876" y="5985159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Click on videos to run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0F16A4-F252-4BFE-B426-ECEC5F05B3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9699" y="5550825"/>
            <a:ext cx="6639119" cy="6462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B9BC6A-694F-4DB2-A4AF-41CAF2DBD2C7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055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9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 mute="1">
                <p:cTn id="1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 mute="1"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D1E21-43CF-4C97-B5D0-403E0E5902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3" name="BBL Umpire Changes Mind">
            <a:hlinkClick r:id="" action="ppaction://media"/>
            <a:extLst>
              <a:ext uri="{FF2B5EF4-FFF2-40B4-BE49-F238E27FC236}">
                <a16:creationId xmlns:a16="http://schemas.microsoft.com/office/drawing/2014/main" id="{0B94FD16-AFD5-4A4B-B26B-D67FACDDA8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1354" y="1726282"/>
            <a:ext cx="8486862" cy="47738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24AD33-9A28-4D16-AE84-ED79F527237C}"/>
              </a:ext>
            </a:extLst>
          </p:cNvPr>
          <p:cNvSpPr txBox="1"/>
          <p:nvPr/>
        </p:nvSpPr>
        <p:spPr>
          <a:xfrm>
            <a:off x="10480646" y="5293316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2060"/>
                </a:solidFill>
              </a:rPr>
              <a:t>Click to play</a:t>
            </a:r>
          </a:p>
          <a:p>
            <a:r>
              <a:rPr lang="en-GB" sz="1400" dirty="0">
                <a:solidFill>
                  <a:srgbClr val="002060"/>
                </a:solidFill>
              </a:rPr>
              <a:t>video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FA4A7-C188-4ED7-83F1-37F3B31472C5}"/>
              </a:ext>
            </a:extLst>
          </p:cNvPr>
          <p:cNvSpPr txBox="1"/>
          <p:nvPr/>
        </p:nvSpPr>
        <p:spPr>
          <a:xfrm>
            <a:off x="2960756" y="1191280"/>
            <a:ext cx="7120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accent2">
                    <a:lumMod val="75000"/>
                  </a:schemeClr>
                </a:solidFill>
              </a:rPr>
              <a:t>There are, of course, other ways of doing it!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E4094-2A27-43FF-9D99-CA69ED2A61FF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12020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9775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F09335-882E-499C-BEB1-A821413926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D6464C-4376-4846-A199-11758A97171E}"/>
              </a:ext>
            </a:extLst>
          </p:cNvPr>
          <p:cNvSpPr txBox="1"/>
          <p:nvPr/>
        </p:nvSpPr>
        <p:spPr>
          <a:xfrm>
            <a:off x="604753" y="1808093"/>
            <a:ext cx="10982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Maybe that was not the way to inspire confidence – but he got it right in the end!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22D93-AB7F-457E-915C-73F30AF7FF20}"/>
              </a:ext>
            </a:extLst>
          </p:cNvPr>
          <p:cNvSpPr txBox="1"/>
          <p:nvPr/>
        </p:nvSpPr>
        <p:spPr>
          <a:xfrm>
            <a:off x="3317596" y="3282846"/>
            <a:ext cx="5083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>
                <a:solidFill>
                  <a:srgbClr val="002060"/>
                </a:solidFill>
              </a:rPr>
              <a:t>Thank you for watching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394B16-6F96-4DD7-A76A-EFEC599530ED}"/>
              </a:ext>
            </a:extLst>
          </p:cNvPr>
          <p:cNvSpPr/>
          <p:nvPr/>
        </p:nvSpPr>
        <p:spPr>
          <a:xfrm>
            <a:off x="443443" y="5157708"/>
            <a:ext cx="6096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>
                <a:solidFill>
                  <a:srgbClr val="00245C"/>
                </a:solidFill>
              </a:rPr>
              <a:t>Produced by:</a:t>
            </a:r>
            <a:br>
              <a:rPr lang="en-GB" sz="1600" dirty="0">
                <a:solidFill>
                  <a:srgbClr val="00245C"/>
                </a:solidFill>
              </a:rPr>
            </a:br>
            <a:r>
              <a:rPr lang="en-GB" sz="1600" dirty="0">
                <a:solidFill>
                  <a:srgbClr val="00245C"/>
                </a:solidFill>
              </a:rPr>
              <a:t>Ian Royle, Regional Education Officer</a:t>
            </a:r>
          </a:p>
          <a:p>
            <a:endParaRPr lang="en-GB" sz="1600" dirty="0">
              <a:solidFill>
                <a:srgbClr val="00245C"/>
              </a:solidFill>
            </a:endParaRPr>
          </a:p>
          <a:p>
            <a:r>
              <a:rPr lang="en-GB" sz="1600" dirty="0">
                <a:solidFill>
                  <a:srgbClr val="00245C"/>
                </a:solidFill>
              </a:rPr>
              <a:t>Edited by:</a:t>
            </a:r>
          </a:p>
          <a:p>
            <a:r>
              <a:rPr lang="en-GB" sz="1600" dirty="0">
                <a:solidFill>
                  <a:srgbClr val="00245C"/>
                </a:solidFill>
              </a:rPr>
              <a:t>John Golding, Regional Development Officer</a:t>
            </a:r>
          </a:p>
        </p:txBody>
      </p:sp>
    </p:spTree>
    <p:extLst>
      <p:ext uri="{BB962C8B-B14F-4D97-AF65-F5344CB8AC3E}">
        <p14:creationId xmlns:p14="http://schemas.microsoft.com/office/powerpoint/2010/main" val="137284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:a16="http://schemas.microsoft.com/office/drawing/2014/main" id="{CE953221-A992-4DFA-970B-126188CD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0413" y="1658938"/>
            <a:ext cx="13198476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0760" tIns="50760" rIns="50760" bIns="50760" anchor="b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32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8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4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2F082-8152-4D93-9B39-6FC245AE761C}"/>
              </a:ext>
            </a:extLst>
          </p:cNvPr>
          <p:cNvSpPr txBox="1"/>
          <p:nvPr/>
        </p:nvSpPr>
        <p:spPr>
          <a:xfrm>
            <a:off x="1064712" y="1537616"/>
            <a:ext cx="10221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This series of short clips and slides aims to: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Jog a few memories for established umpires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To give a few tips to the less experienced  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Maybe give players, and especially captains, a few ideas about what they should be looking for when they come to mark an umpire’s performance as many are asked to do on a weekly basis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</a:rPr>
              <a:t>Provide some food for thought and hopefully some light relief for the viewer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5EC336-5E91-4854-89D0-46B11043884D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AAC2C9-657C-41B6-A287-A038121ECE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26F29F-B1D8-415E-8ABB-956ABC71C0C5}"/>
              </a:ext>
            </a:extLst>
          </p:cNvPr>
          <p:cNvSpPr/>
          <p:nvPr/>
        </p:nvSpPr>
        <p:spPr>
          <a:xfrm>
            <a:off x="924153" y="1576899"/>
            <a:ext cx="77917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altLang="en-US" sz="2800" dirty="0">
                <a:solidFill>
                  <a:srgbClr val="002060"/>
                </a:solidFill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These presentations are an overview only </a:t>
            </a:r>
          </a:p>
          <a:p>
            <a:pPr>
              <a:spcBef>
                <a:spcPct val="0"/>
              </a:spcBef>
            </a:pPr>
            <a:endParaRPr lang="en-GB" altLang="en-US" sz="2800" dirty="0">
              <a:solidFill>
                <a:srgbClr val="002060"/>
              </a:solidFill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>
              <a:spcBef>
                <a:spcPct val="0"/>
              </a:spcBef>
            </a:pPr>
            <a:r>
              <a:rPr lang="en-GB" altLang="en-US" sz="2800" dirty="0">
                <a:solidFill>
                  <a:srgbClr val="002060"/>
                </a:solidFill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They will provide you with an understanding of some cricket umpiring techniques, but you will need to develop these skills through practical experience and more structured training should you wish</a:t>
            </a:r>
          </a:p>
          <a:p>
            <a:pPr>
              <a:spcBef>
                <a:spcPct val="0"/>
              </a:spcBef>
            </a:pPr>
            <a:endParaRPr lang="en-US" altLang="en-US" sz="2800" dirty="0">
              <a:solidFill>
                <a:srgbClr val="002060"/>
              </a:solidFill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>
              <a:spcBef>
                <a:spcPct val="0"/>
              </a:spcBef>
            </a:pPr>
            <a:r>
              <a:rPr lang="en-GB" altLang="en-US" sz="2800" dirty="0">
                <a:solidFill>
                  <a:srgbClr val="002060"/>
                </a:solidFill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It won’t teach you everything you need to know, but it will give you some of the tools to start off</a:t>
            </a:r>
          </a:p>
        </p:txBody>
      </p:sp>
      <p:pic>
        <p:nvPicPr>
          <p:cNvPr id="6" name="Picture 2" descr="First ever female umpires to stand in ICC event">
            <a:extLst>
              <a:ext uri="{FF2B5EF4-FFF2-40B4-BE49-F238E27FC236}">
                <a16:creationId xmlns:a16="http://schemas.microsoft.com/office/drawing/2014/main" id="{A00A76EA-7EDE-495E-A818-D9B357F30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1576899"/>
            <a:ext cx="2827394" cy="16573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tart Your Cricket Umpire Career | Cricket Tasmania">
            <a:extLst>
              <a:ext uri="{FF2B5EF4-FFF2-40B4-BE49-F238E27FC236}">
                <a16:creationId xmlns:a16="http://schemas.microsoft.com/office/drawing/2014/main" id="{6EA5645D-48C6-49BC-8DC9-7C6FE5E9F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3247263"/>
            <a:ext cx="2827394" cy="17716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roup of young men playing a game of football&#10;&#10;Description automatically generated">
            <a:extLst>
              <a:ext uri="{FF2B5EF4-FFF2-40B4-BE49-F238E27FC236}">
                <a16:creationId xmlns:a16="http://schemas.microsoft.com/office/drawing/2014/main" id="{86CF7410-ADD4-44D4-B798-D25AEC709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15" y="5018914"/>
            <a:ext cx="2827394" cy="177165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A712E0-F6B0-4811-9CFE-42D8C89FD092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17698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D9E55-01AE-4CB9-B755-7E3DCFB8DC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4</a:t>
            </a:fld>
            <a:endParaRPr lang="en-US" altLang="en-US"/>
          </a:p>
        </p:txBody>
      </p:sp>
      <p:pic>
        <p:nvPicPr>
          <p:cNvPr id="2054" name="Picture 6" descr="Female umpires falling in love with game again - Cricket Victoria">
            <a:extLst>
              <a:ext uri="{FF2B5EF4-FFF2-40B4-BE49-F238E27FC236}">
                <a16:creationId xmlns:a16="http://schemas.microsoft.com/office/drawing/2014/main" id="{B6446833-E63E-4BA2-A3D6-CE5E3F619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558" y="2819194"/>
            <a:ext cx="5858329" cy="3250302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417D73-AB69-4550-9B50-78446DA8602E}"/>
              </a:ext>
            </a:extLst>
          </p:cNvPr>
          <p:cNvSpPr txBox="1"/>
          <p:nvPr/>
        </p:nvSpPr>
        <p:spPr>
          <a:xfrm>
            <a:off x="1525677" y="1668879"/>
            <a:ext cx="95648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1. Giving THAT decision – Out or Not Out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E8D98D-0A07-4D0F-8DB2-C321F0F6AA5A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90702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2BBD3-78CF-4005-9BAF-8F4164D7AD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3" name="Picture 1028" descr="Lisa Sthalekar roars an appeal, Australia v New Zealand, Twenty20, Allan Border Field, Brsibane, October 18, 2006">
            <a:extLst>
              <a:ext uri="{FF2B5EF4-FFF2-40B4-BE49-F238E27FC236}">
                <a16:creationId xmlns:a16="http://schemas.microsoft.com/office/drawing/2014/main" id="{302461B7-19A6-48D3-A574-D2C3FBBAC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17" y="1686132"/>
            <a:ext cx="2910934" cy="468548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28">
            <a:extLst>
              <a:ext uri="{FF2B5EF4-FFF2-40B4-BE49-F238E27FC236}">
                <a16:creationId xmlns:a16="http://schemas.microsoft.com/office/drawing/2014/main" id="{4940E1E0-BA84-4EAC-BE15-655472EC4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394" y="1718656"/>
            <a:ext cx="3705225" cy="4652962"/>
          </a:xfrm>
          <a:prstGeom prst="rect">
            <a:avLst/>
          </a:prstGeom>
          <a:noFill/>
          <a:ln w="25400">
            <a:solidFill>
              <a:sysClr val="windowText" lastClr="000000"/>
            </a:solidFill>
            <a:miter lim="800000"/>
            <a:headEnd/>
            <a:tailEnd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D0A7CB-010C-4ABB-8CF0-C811E112BD2C}"/>
              </a:ext>
            </a:extLst>
          </p:cNvPr>
          <p:cNvSpPr txBox="1"/>
          <p:nvPr/>
        </p:nvSpPr>
        <p:spPr>
          <a:xfrm>
            <a:off x="3712358" y="2093843"/>
            <a:ext cx="43428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rgbClr val="002060"/>
                </a:solidFill>
              </a:rPr>
              <a:t>There has to be an Appeal</a:t>
            </a:r>
          </a:p>
          <a:p>
            <a:pPr algn="ctr"/>
            <a:endParaRPr lang="en-GB" sz="2400" dirty="0">
              <a:solidFill>
                <a:srgbClr val="002060"/>
              </a:solidFill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</a:rPr>
              <a:t>Don’t put that finger up before 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</a:rPr>
              <a:t>they Appeal!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C52D0E-456D-469A-89FB-09709EBCDB24}"/>
              </a:ext>
            </a:extLst>
          </p:cNvPr>
          <p:cNvSpPr txBox="1"/>
          <p:nvPr/>
        </p:nvSpPr>
        <p:spPr>
          <a:xfrm>
            <a:off x="4101471" y="4028875"/>
            <a:ext cx="3564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rgbClr val="002060"/>
                </a:solidFill>
              </a:rPr>
              <a:t>Any form of “How’s that” 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</a:rPr>
              <a:t>will do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EA5BB9-D60F-424E-B205-2E4412C435D4}"/>
              </a:ext>
            </a:extLst>
          </p:cNvPr>
          <p:cNvSpPr txBox="1"/>
          <p:nvPr/>
        </p:nvSpPr>
        <p:spPr>
          <a:xfrm>
            <a:off x="3891093" y="5171289"/>
            <a:ext cx="39853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>
                <a:solidFill>
                  <a:srgbClr val="002060"/>
                </a:solidFill>
              </a:rPr>
              <a:t>Any appeal is aimed at both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</a:rPr>
              <a:t>umpires for any form of </a:t>
            </a:r>
          </a:p>
          <a:p>
            <a:pPr algn="ctr"/>
            <a:r>
              <a:rPr lang="en-GB" sz="2400" dirty="0">
                <a:solidFill>
                  <a:srgbClr val="002060"/>
                </a:solidFill>
              </a:rPr>
              <a:t>dismissal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79BE9B-D64C-42AC-B3A7-03B66F150D79}"/>
              </a:ext>
            </a:extLst>
          </p:cNvPr>
          <p:cNvSpPr txBox="1"/>
          <p:nvPr/>
        </p:nvSpPr>
        <p:spPr>
          <a:xfrm>
            <a:off x="4284631" y="1295936"/>
            <a:ext cx="3198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Before any decision…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18445C-C3AF-46B7-8DD9-31BD6432B0A6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77103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42817B-1FB6-44F9-A705-D34BAC2D0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EAF291-7448-4217-946B-B3FBD93DE76C}"/>
              </a:ext>
            </a:extLst>
          </p:cNvPr>
          <p:cNvSpPr txBox="1"/>
          <p:nvPr/>
        </p:nvSpPr>
        <p:spPr>
          <a:xfrm>
            <a:off x="3434854" y="1537252"/>
            <a:ext cx="5322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Which umpire makes which decision?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A92FB1-29D4-42E1-85A5-C28472AAB5CA}"/>
              </a:ext>
            </a:extLst>
          </p:cNvPr>
          <p:cNvSpPr txBox="1"/>
          <p:nvPr/>
        </p:nvSpPr>
        <p:spPr>
          <a:xfrm>
            <a:off x="784700" y="2107095"/>
            <a:ext cx="1973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Bowler’s End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F44A47-C181-47D9-B526-E208D56E70CD}"/>
              </a:ext>
            </a:extLst>
          </p:cNvPr>
          <p:cNvSpPr txBox="1"/>
          <p:nvPr/>
        </p:nvSpPr>
        <p:spPr>
          <a:xfrm>
            <a:off x="9654062" y="2107094"/>
            <a:ext cx="1936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Striker’s End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BD1C59-9559-4BA5-B09D-961FAE466C75}"/>
              </a:ext>
            </a:extLst>
          </p:cNvPr>
          <p:cNvSpPr txBox="1"/>
          <p:nvPr/>
        </p:nvSpPr>
        <p:spPr>
          <a:xfrm>
            <a:off x="7486019" y="2768246"/>
            <a:ext cx="12105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rgbClr val="002060"/>
                </a:solidFill>
              </a:rPr>
              <a:t>Stumped</a:t>
            </a:r>
          </a:p>
          <a:p>
            <a:pPr algn="ctr"/>
            <a:endParaRPr lang="en-GB" sz="2000" dirty="0">
              <a:solidFill>
                <a:srgbClr val="002060"/>
              </a:solidFill>
            </a:endParaRPr>
          </a:p>
          <a:p>
            <a:pPr algn="ctr"/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C5157-1406-40F8-B343-99425C32D71A}"/>
              </a:ext>
            </a:extLst>
          </p:cNvPr>
          <p:cNvSpPr txBox="1"/>
          <p:nvPr/>
        </p:nvSpPr>
        <p:spPr>
          <a:xfrm>
            <a:off x="3487143" y="2463429"/>
            <a:ext cx="102784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Bowled</a:t>
            </a:r>
          </a:p>
          <a:p>
            <a:endParaRPr lang="en-GB" sz="2000" dirty="0">
              <a:solidFill>
                <a:srgbClr val="00206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532AA1-B6DF-47DB-A6CE-973662E0428E}"/>
              </a:ext>
            </a:extLst>
          </p:cNvPr>
          <p:cNvSpPr txBox="1"/>
          <p:nvPr/>
        </p:nvSpPr>
        <p:spPr>
          <a:xfrm>
            <a:off x="3080905" y="2443115"/>
            <a:ext cx="50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8FBE9E-5353-4C2F-8CFA-E3AEF6A17218}"/>
              </a:ext>
            </a:extLst>
          </p:cNvPr>
          <p:cNvSpPr txBox="1"/>
          <p:nvPr/>
        </p:nvSpPr>
        <p:spPr>
          <a:xfrm>
            <a:off x="3078732" y="291419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3C4BFD-6222-49BC-BEA4-74528BE1C33B}"/>
              </a:ext>
            </a:extLst>
          </p:cNvPr>
          <p:cNvSpPr txBox="1"/>
          <p:nvPr/>
        </p:nvSpPr>
        <p:spPr>
          <a:xfrm>
            <a:off x="3075445" y="331430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3428DB-3F8A-4AFC-A697-3DD0EE7E6AA4}"/>
              </a:ext>
            </a:extLst>
          </p:cNvPr>
          <p:cNvSpPr txBox="1"/>
          <p:nvPr/>
        </p:nvSpPr>
        <p:spPr>
          <a:xfrm>
            <a:off x="3085617" y="376827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3C78A0-0421-46A6-9D6B-CDB1CF3DA82C}"/>
              </a:ext>
            </a:extLst>
          </p:cNvPr>
          <p:cNvSpPr txBox="1"/>
          <p:nvPr/>
        </p:nvSpPr>
        <p:spPr>
          <a:xfrm>
            <a:off x="3078846" y="421090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B22B08-7C6A-49B7-BCC6-01A3B0F684D9}"/>
              </a:ext>
            </a:extLst>
          </p:cNvPr>
          <p:cNvSpPr txBox="1"/>
          <p:nvPr/>
        </p:nvSpPr>
        <p:spPr>
          <a:xfrm>
            <a:off x="3085617" y="467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446781-BDC9-4BC6-93A5-270E1AB332BB}"/>
              </a:ext>
            </a:extLst>
          </p:cNvPr>
          <p:cNvSpPr txBox="1"/>
          <p:nvPr/>
        </p:nvSpPr>
        <p:spPr>
          <a:xfrm>
            <a:off x="3521745" y="2890377"/>
            <a:ext cx="1027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Caught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454399-35A2-4FDA-B2A9-4DAD6DB7D45D}"/>
              </a:ext>
            </a:extLst>
          </p:cNvPr>
          <p:cNvSpPr txBox="1"/>
          <p:nvPr/>
        </p:nvSpPr>
        <p:spPr>
          <a:xfrm>
            <a:off x="3591877" y="3318932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L.B.W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39AF33-16C6-41C7-9049-CFADB0730C56}"/>
              </a:ext>
            </a:extLst>
          </p:cNvPr>
          <p:cNvSpPr txBox="1"/>
          <p:nvPr/>
        </p:nvSpPr>
        <p:spPr>
          <a:xfrm>
            <a:off x="3517548" y="3767568"/>
            <a:ext cx="1138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Run Out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295148-2F79-4399-BAB0-6F72D398A971}"/>
              </a:ext>
            </a:extLst>
          </p:cNvPr>
          <p:cNvSpPr txBox="1"/>
          <p:nvPr/>
        </p:nvSpPr>
        <p:spPr>
          <a:xfrm>
            <a:off x="3492391" y="4234947"/>
            <a:ext cx="2462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Obstructing the field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2D351B-CE5E-45E8-834F-8E9DE9A5EA0B}"/>
              </a:ext>
            </a:extLst>
          </p:cNvPr>
          <p:cNvSpPr txBox="1"/>
          <p:nvPr/>
        </p:nvSpPr>
        <p:spPr>
          <a:xfrm>
            <a:off x="3521745" y="4718731"/>
            <a:ext cx="1625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Hit ball twice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E94630-6C7B-4181-963E-55589F83BA30}"/>
              </a:ext>
            </a:extLst>
          </p:cNvPr>
          <p:cNvSpPr txBox="1"/>
          <p:nvPr/>
        </p:nvSpPr>
        <p:spPr>
          <a:xfrm>
            <a:off x="7397609" y="3501908"/>
            <a:ext cx="1563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002060"/>
                </a:solidFill>
              </a:rPr>
              <a:t>Run Out</a:t>
            </a:r>
          </a:p>
          <a:p>
            <a:pPr lvl="0" algn="ctr"/>
            <a:r>
              <a:rPr lang="en-GB" sz="2000" dirty="0">
                <a:solidFill>
                  <a:srgbClr val="002060"/>
                </a:solidFill>
              </a:rPr>
              <a:t>(at that end)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1AF261-CDAE-4D3A-BBCB-204EB543F211}"/>
              </a:ext>
            </a:extLst>
          </p:cNvPr>
          <p:cNvSpPr txBox="1"/>
          <p:nvPr/>
        </p:nvSpPr>
        <p:spPr>
          <a:xfrm>
            <a:off x="7517941" y="4635057"/>
            <a:ext cx="1338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GB" sz="2000" dirty="0">
                <a:solidFill>
                  <a:srgbClr val="002060"/>
                </a:solidFill>
              </a:rPr>
              <a:t>Hit Wicket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EE4809-D0CD-42DD-8868-A6E82EACE71E}"/>
              </a:ext>
            </a:extLst>
          </p:cNvPr>
          <p:cNvSpPr txBox="1"/>
          <p:nvPr/>
        </p:nvSpPr>
        <p:spPr>
          <a:xfrm>
            <a:off x="7103886" y="274106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BCF50C-3F1C-4451-9E15-ACAE6CB7C26D}"/>
              </a:ext>
            </a:extLst>
          </p:cNvPr>
          <p:cNvSpPr txBox="1"/>
          <p:nvPr/>
        </p:nvSpPr>
        <p:spPr>
          <a:xfrm>
            <a:off x="7140321" y="357101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30A735-A030-49F4-A48F-1F69EFF6AB67}"/>
              </a:ext>
            </a:extLst>
          </p:cNvPr>
          <p:cNvSpPr txBox="1"/>
          <p:nvPr/>
        </p:nvSpPr>
        <p:spPr>
          <a:xfrm>
            <a:off x="7141325" y="459974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286FC8-568D-4596-8D60-3203B7A803DF}"/>
              </a:ext>
            </a:extLst>
          </p:cNvPr>
          <p:cNvSpPr txBox="1"/>
          <p:nvPr/>
        </p:nvSpPr>
        <p:spPr>
          <a:xfrm>
            <a:off x="1095848" y="6026779"/>
            <a:ext cx="10000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Take a minute to think which end makes which decision – click on numbers for answers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11732E-42E2-41C1-BEBC-B8F582B09E69}"/>
              </a:ext>
            </a:extLst>
          </p:cNvPr>
          <p:cNvSpPr txBox="1"/>
          <p:nvPr/>
        </p:nvSpPr>
        <p:spPr>
          <a:xfrm>
            <a:off x="3086297" y="514152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87A834-F375-4D10-B8A4-8F35CF6D31CC}"/>
              </a:ext>
            </a:extLst>
          </p:cNvPr>
          <p:cNvSpPr txBox="1"/>
          <p:nvPr/>
        </p:nvSpPr>
        <p:spPr>
          <a:xfrm>
            <a:off x="3492391" y="5141520"/>
            <a:ext cx="13710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Timed Out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336B2205-DAD6-4D7F-9788-63CC369CD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509" y="2568759"/>
            <a:ext cx="2084658" cy="294280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150C23-47A5-4D66-AF03-AD4A2B407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6"/>
          <a:stretch/>
        </p:blipFill>
        <p:spPr bwMode="auto">
          <a:xfrm>
            <a:off x="9433680" y="2568759"/>
            <a:ext cx="2427925" cy="294280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89894C5-53A9-436E-8BD6-0AFDC4E0F97B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04138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42817B-1FB6-44F9-A705-D34BAC2D0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EAF291-7448-4217-946B-B3FBD93DE76C}"/>
              </a:ext>
            </a:extLst>
          </p:cNvPr>
          <p:cNvSpPr txBox="1"/>
          <p:nvPr/>
        </p:nvSpPr>
        <p:spPr>
          <a:xfrm>
            <a:off x="3434854" y="1537252"/>
            <a:ext cx="5322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Which umpire makes which decision?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464D22-E6FE-4BD4-A341-567265446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509" y="2568759"/>
            <a:ext cx="2084658" cy="294280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A92FB1-29D4-42E1-85A5-C28472AAB5CA}"/>
              </a:ext>
            </a:extLst>
          </p:cNvPr>
          <p:cNvSpPr txBox="1"/>
          <p:nvPr/>
        </p:nvSpPr>
        <p:spPr>
          <a:xfrm>
            <a:off x="784700" y="2107095"/>
            <a:ext cx="19736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Bowler’s End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9BA8B5-62A0-4C04-A997-106EBE8D6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6"/>
          <a:stretch/>
        </p:blipFill>
        <p:spPr bwMode="auto">
          <a:xfrm>
            <a:off x="9433680" y="2568759"/>
            <a:ext cx="2427925" cy="294280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F44A47-C181-47D9-B526-E208D56E70CD}"/>
              </a:ext>
            </a:extLst>
          </p:cNvPr>
          <p:cNvSpPr txBox="1"/>
          <p:nvPr/>
        </p:nvSpPr>
        <p:spPr>
          <a:xfrm>
            <a:off x="9654062" y="2107094"/>
            <a:ext cx="1936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Striker’s End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13EECE-30AB-44F0-B3E0-547785980F3D}"/>
              </a:ext>
            </a:extLst>
          </p:cNvPr>
          <p:cNvSpPr txBox="1"/>
          <p:nvPr/>
        </p:nvSpPr>
        <p:spPr>
          <a:xfrm>
            <a:off x="3276156" y="2413337"/>
            <a:ext cx="56396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rgbClr val="002060"/>
                </a:solidFill>
              </a:rPr>
              <a:t>Which ever end you are standing at it may be 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</a:rPr>
              <a:t>necessary to consult with your colleague over a 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</a:rPr>
              <a:t>dismissal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DEFEC6-8668-4F6B-B076-074924F19DFE}"/>
              </a:ext>
            </a:extLst>
          </p:cNvPr>
          <p:cNvSpPr txBox="1"/>
          <p:nvPr/>
        </p:nvSpPr>
        <p:spPr>
          <a:xfrm>
            <a:off x="2956365" y="3627620"/>
            <a:ext cx="62792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rgbClr val="002060"/>
                </a:solidFill>
              </a:rPr>
              <a:t>For example, striker’s end may be better placed 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</a:rPr>
              <a:t>to see if a catch carried to a slip fielder 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</a:rPr>
              <a:t>or if there is a run out at your end with both batters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</a:rPr>
              <a:t>at the other end you will need to know who to give out</a:t>
            </a:r>
          </a:p>
          <a:p>
            <a:pPr algn="ctr"/>
            <a:r>
              <a:rPr lang="en-GB" sz="1600" dirty="0">
                <a:solidFill>
                  <a:srgbClr val="002060"/>
                </a:solidFill>
              </a:rPr>
              <a:t>(see next video)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9A9865-0727-41F9-A228-C677F86DD50E}"/>
              </a:ext>
            </a:extLst>
          </p:cNvPr>
          <p:cNvSpPr txBox="1"/>
          <p:nvPr/>
        </p:nvSpPr>
        <p:spPr>
          <a:xfrm>
            <a:off x="3026086" y="5298805"/>
            <a:ext cx="61398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>
                <a:solidFill>
                  <a:srgbClr val="002060"/>
                </a:solidFill>
              </a:rPr>
              <a:t>It is always best to consult over unusual 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</a:rPr>
              <a:t>decisions such as Obstructing the field, Hit ball twice</a:t>
            </a:r>
          </a:p>
          <a:p>
            <a:pPr algn="ctr"/>
            <a:r>
              <a:rPr lang="en-GB" sz="2000" dirty="0">
                <a:solidFill>
                  <a:srgbClr val="002060"/>
                </a:solidFill>
              </a:rPr>
              <a:t>or Timed out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69867-7410-4EEB-9883-33AC26020D9E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55732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  <p:bldP spid="29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E9F67E-9E35-46C7-8D0D-69225B8B5A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3" name="Both same end">
            <a:hlinkClick r:id="" action="ppaction://media"/>
            <a:extLst>
              <a:ext uri="{FF2B5EF4-FFF2-40B4-BE49-F238E27FC236}">
                <a16:creationId xmlns:a16="http://schemas.microsoft.com/office/drawing/2014/main" id="{27AF2455-853E-4F45-AD16-6F2DA0013C5D}"/>
              </a:ext>
            </a:extLst>
          </p:cNvPr>
          <p:cNvPicPr preferRelativeResize="0">
            <a:picLocks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887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87759" y="1940181"/>
            <a:ext cx="8635183" cy="44407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370A7D-7429-4F9A-A381-2ED1C154173F}"/>
              </a:ext>
            </a:extLst>
          </p:cNvPr>
          <p:cNvSpPr txBox="1"/>
          <p:nvPr/>
        </p:nvSpPr>
        <p:spPr>
          <a:xfrm>
            <a:off x="707280" y="1409075"/>
            <a:ext cx="10777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So who is out? – Bowler’s end to make decision but Striker’s end needs to tell him who is out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F77C1F-9FE1-4612-814E-7190F6C6F822}"/>
              </a:ext>
            </a:extLst>
          </p:cNvPr>
          <p:cNvSpPr txBox="1"/>
          <p:nvPr/>
        </p:nvSpPr>
        <p:spPr>
          <a:xfrm>
            <a:off x="2150047" y="5197432"/>
            <a:ext cx="7891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The batter nearest the camera is out as the ground at the keeper’s end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now belongs to the other one as he made it there first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BD8FD-CD9B-4D19-84FF-B2538413C423}"/>
              </a:ext>
            </a:extLst>
          </p:cNvPr>
          <p:cNvSpPr txBox="1"/>
          <p:nvPr/>
        </p:nvSpPr>
        <p:spPr>
          <a:xfrm>
            <a:off x="10480646" y="5293316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002060"/>
                </a:solidFill>
              </a:rPr>
              <a:t>Click to play</a:t>
            </a:r>
          </a:p>
          <a:p>
            <a:r>
              <a:rPr lang="en-GB" sz="1400" dirty="0">
                <a:solidFill>
                  <a:srgbClr val="002060"/>
                </a:solidFill>
              </a:rPr>
              <a:t>video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8C864A-5112-4AFD-BF44-5D412439265D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73057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1C7580-ED6B-4624-9EF6-6747E30523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D72AD2-55B7-48CA-9C90-9CB20D537534}"/>
              </a:ext>
            </a:extLst>
          </p:cNvPr>
          <p:cNvSpPr txBox="1"/>
          <p:nvPr/>
        </p:nvSpPr>
        <p:spPr>
          <a:xfrm>
            <a:off x="1045626" y="1193974"/>
            <a:ext cx="1031083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2060"/>
                </a:solidFill>
              </a:rPr>
              <a:t>Tips: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</a:rPr>
              <a:t>Give yourself some thinking time after the appeal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</a:rPr>
              <a:t>Count 1, 2, 3, in your head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</a:rPr>
              <a:t>Replay the incident in your mind whilst counting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</a:rPr>
              <a:t>Give your decision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</a:rPr>
              <a:t>Say </a:t>
            </a:r>
            <a:r>
              <a:rPr lang="en-GB" sz="22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‘Not out’ or raise an index finger above your head</a:t>
            </a:r>
          </a:p>
          <a:p>
            <a:r>
              <a:rPr lang="en-GB" sz="2200" dirty="0">
                <a:solidFill>
                  <a:srgbClr val="002060"/>
                </a:solidFill>
                <a:latin typeface="Arial" panose="020B0604020202020204" pitchFamily="34" charset="0"/>
              </a:rPr>
              <a:t>	(Please note – INDEX finger only!)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  <a:latin typeface="Arial" panose="020B0604020202020204" pitchFamily="34" charset="0"/>
              </a:rPr>
              <a:t>Try to avoid any display of emotion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  <a:latin typeface="Arial" panose="020B0604020202020204" pitchFamily="34" charset="0"/>
              </a:rPr>
              <a:t>Try not to shake or nod your head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  <a:latin typeface="Arial" panose="020B0604020202020204" pitchFamily="34" charset="0"/>
              </a:rPr>
              <a:t>Give equal consideration/time to Not out and Out decisions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002060"/>
                </a:solidFill>
                <a:latin typeface="Arial" panose="020B0604020202020204" pitchFamily="34" charset="0"/>
              </a:rPr>
              <a:t>Doing all of this lets the players know you are thinking about the decision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</a:rPr>
              <a:t>DON’T GET A REPUTATION AS “TRIGGER” </a:t>
            </a: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FD5D3-50A9-4732-AE84-17164B87F607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82123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4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686</Words>
  <Application>Microsoft Office PowerPoint</Application>
  <PresentationFormat>Widescreen</PresentationFormat>
  <Paragraphs>125</Paragraphs>
  <Slides>12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Gotham HTF Book</vt:lpstr>
      <vt:lpstr>Gotham HTF Medium</vt:lpstr>
      <vt:lpstr>1_Office Theme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Royle</dc:creator>
  <cp:lastModifiedBy>John Golding</cp:lastModifiedBy>
  <cp:revision>20</cp:revision>
  <dcterms:created xsi:type="dcterms:W3CDTF">2020-04-04T11:02:36Z</dcterms:created>
  <dcterms:modified xsi:type="dcterms:W3CDTF">2020-06-02T07:41:55Z</dcterms:modified>
</cp:coreProperties>
</file>