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sldIdLst>
    <p:sldId id="266" r:id="rId3"/>
    <p:sldId id="384" r:id="rId4"/>
    <p:sldId id="385" r:id="rId5"/>
    <p:sldId id="387" r:id="rId6"/>
    <p:sldId id="388" r:id="rId7"/>
    <p:sldId id="389" r:id="rId8"/>
    <p:sldId id="390" r:id="rId9"/>
    <p:sldId id="391" r:id="rId10"/>
    <p:sldId id="392" r:id="rId11"/>
    <p:sldId id="395" r:id="rId12"/>
    <p:sldId id="396" r:id="rId13"/>
    <p:sldId id="393" r:id="rId14"/>
    <p:sldId id="394" r:id="rId15"/>
    <p:sldId id="407" r:id="rId16"/>
    <p:sldId id="397" r:id="rId17"/>
    <p:sldId id="398" r:id="rId18"/>
    <p:sldId id="399" r:id="rId19"/>
    <p:sldId id="400" r:id="rId20"/>
    <p:sldId id="401" r:id="rId21"/>
    <p:sldId id="408" r:id="rId22"/>
    <p:sldId id="409" r:id="rId23"/>
    <p:sldId id="411" r:id="rId24"/>
    <p:sldId id="402" r:id="rId25"/>
    <p:sldId id="403" r:id="rId26"/>
    <p:sldId id="404" r:id="rId27"/>
    <p:sldId id="405" r:id="rId28"/>
    <p:sldId id="406" r:id="rId29"/>
    <p:sldId id="3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56042-042B-40DE-88A1-6B67C1A83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1C93BB-4C36-4679-B7F5-94BA77EC0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3E20A-1CF9-4391-8760-47C1C341D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C6C91-AC80-41E2-AA1F-189CC4F34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51953-69D5-48D6-97FC-D112BE9A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94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29293-1AB3-448B-8B7C-A808B4F4B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C85521-7754-4D3B-8886-B34ACA976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CB9B3-7215-48A8-8B3A-AC6ED3F5B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9909B-2636-43D3-9D77-A010BC45D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48EE4-5B9C-4C57-8F15-AF966544F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728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D19AB4-B78D-4296-85CD-3A3FF159A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E5123-BC13-4F76-924B-6D9E903A5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B8ABE-F093-4F2C-A963-1CD38EA23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48BE3-D8CA-4136-961C-2E6A54490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AD0A8-F01A-4E76-93C4-A932C9110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808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4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6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545FB3-638F-4E40-8B85-8E26F61F18C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266476-7F1D-49D7-BBDC-B7655382AD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846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7014"/>
            <a:ext cx="10363200" cy="4400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62B8AF1-A864-4DCF-B33A-9A2F30A5A4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1CE4C4-E43E-4CCB-A5C1-A8A16147C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20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CC22993-1294-4C18-8A75-09E84F29B1A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3F3EFE-DD80-4AD0-AD32-FA8E5E0EB6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316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A17382-A216-4912-B84E-C43F18B8181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BFAFA98-9562-4114-914B-BED1E869D0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4042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23A7A49A-2B51-4016-A93A-52D6690BF6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D43A175-A185-4C91-97F9-8095F64FB6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4239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B27E66F2-8BE1-4C6A-9354-7545C07ED29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66D983-3F05-4752-A4A4-475711FD8D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5830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E84B681-7A71-44EB-88E6-2C04851DE9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E6AAAC-675C-4E63-A922-777B89201C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2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3B369-054B-4C61-B176-1E657E11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C8A07-04F5-4598-B7D2-936708D53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6A231-50C1-4BAF-884B-89F7DBED9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462BE-EE3A-41B5-9A40-8F2EE867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50B9F-5041-4987-B307-9F3ACE869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016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Lions Morga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3510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Morg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93672" y="1443270"/>
            <a:ext cx="10960129" cy="2862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867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457189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914377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371566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828754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4"/>
          </p:nvPr>
        </p:nvSpPr>
        <p:spPr>
          <a:xfrm>
            <a:off x="393672" y="1836771"/>
            <a:ext cx="10960129" cy="44112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79988" marR="0" indent="-479988" algn="l" defTabSz="914377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 sz="1867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457189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914377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371566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828754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393670" y="-12771"/>
            <a:ext cx="10960129" cy="12175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933" b="0" i="0" spc="133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3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DF09-3BC2-4C57-90E1-D5C612E08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C4419-537B-4462-B6B4-E4BBAFD88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39E72-71EF-4083-BAB5-1753AAE0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23060-5203-4674-B50A-D73D110C2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71630-5989-4937-85F7-E775E27A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936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741DC-1ED0-4220-975B-0D2D7B051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399B9-D313-4CBD-A183-4AEAEBDCD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489C6-C344-4F6B-8F1E-31C1837EA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930FB-80F7-4FE9-955E-AEBF8DAA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97292-CDAA-4643-90BE-53C81B764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8C524-28B2-4B43-B78D-131CA1AC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80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CF540-E890-4003-A10F-6020D4C6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47265-5F5F-4546-8210-3CFA79B17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D216C-1CD9-4997-9063-33CEED17A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633206-3D14-4AF2-9173-F2B831E4CA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B0A241-F18F-4934-BA2F-934807A56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810207-2257-4EB8-B0D2-8A525D53E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0E0F67-8844-407B-BA27-DFAB70EB3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176C73-6DEC-4646-9BF3-BA64439A4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51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60DB7-53B2-4094-8742-86A9205AC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8F52AF-E54A-48E4-A39B-F0F527D5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683AF7-8D19-428E-AA1A-FDF831CF7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B7B1C9-D220-4FA0-B954-7A1E3B893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64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9D9078-5C5D-4D00-BFC7-5C80BA50A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703FAB-EBAE-4893-BA88-305DDB1FF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36417-27C5-4F55-83AD-606931C2C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71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4CDBD-0A63-4508-80E3-462A9F27F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47A82-1546-492F-916B-364762B07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368CE1-3D47-481D-9F22-2389C0ACE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C7342-A999-4D8D-908E-1CD424E28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79C6D-49C4-471F-9817-6824CEF32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23603-0A71-488B-8315-14CCD7114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53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D4C43-EC10-45D4-AFA4-0567D9503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139E0-E759-4DD5-9AB2-818099C4B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141E4-946D-4F3B-8E16-DCA224407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03257-B497-459C-A2F4-5C1CAB079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467C-D5DD-4968-8C2B-350956DC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7B4DE-157E-4527-B129-0C5E8FDA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3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DA113D-126A-44FE-878F-A54BAF8CC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DFCD4-9D22-4101-9C1C-7068231B9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704B7-759D-49F3-970C-472F8C4717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3D096-454F-478F-A6F0-8B1FD9FB6179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03670-3D0B-4D67-9A52-D3C677D42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8051C-744F-42F4-952B-F8EEFB898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A484-DE19-4DEA-A037-D666CFAF9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94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A picture containing nature&#10;&#10;Description generated with high confidence">
            <a:extLst>
              <a:ext uri="{FF2B5EF4-FFF2-40B4-BE49-F238E27FC236}">
                <a16:creationId xmlns:a16="http://schemas.microsoft.com/office/drawing/2014/main" id="{EB55EE18-B68F-46B3-B771-CC768C5184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1235075"/>
            <a:ext cx="5441950" cy="541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3F9E0915-D369-4933-A1A7-4C1BBF3F5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405EDB5-AA1A-4CFF-A6A8-46E19C119D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511925"/>
            <a:ext cx="254000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005699"/>
                </a:solidFill>
              </a:defRPr>
            </a:lvl1pPr>
          </a:lstStyle>
          <a:p>
            <a:fld id="{625D2B8E-6DA5-46C6-8DDA-67A4DBA088F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6">
            <a:extLst>
              <a:ext uri="{FF2B5EF4-FFF2-40B4-BE49-F238E27FC236}">
                <a16:creationId xmlns:a16="http://schemas.microsoft.com/office/drawing/2014/main" id="{3CB05A8E-8AB2-4D96-8DF6-DD7333036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63" y="6488113"/>
            <a:ext cx="532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5699"/>
                </a:solidFill>
              </a:rPr>
              <a:t>©2020 South Central Region ECB ACO</a:t>
            </a:r>
          </a:p>
        </p:txBody>
      </p:sp>
      <p:sp>
        <p:nvSpPr>
          <p:cNvPr id="1032" name="TextBox 1">
            <a:extLst>
              <a:ext uri="{FF2B5EF4-FFF2-40B4-BE49-F238E27FC236}">
                <a16:creationId xmlns:a16="http://schemas.microsoft.com/office/drawing/2014/main" id="{5E55F343-141C-4D2F-B489-8201EACA76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46438" y="120650"/>
            <a:ext cx="5441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GB" altLang="en-US" sz="3600" b="1" dirty="0">
                <a:solidFill>
                  <a:srgbClr val="005699"/>
                </a:solidFill>
              </a:rPr>
              <a:t>South Central Region </a:t>
            </a:r>
            <a:br>
              <a:rPr lang="en-GB" altLang="en-US" sz="3600" b="1" dirty="0">
                <a:solidFill>
                  <a:srgbClr val="005699"/>
                </a:solidFill>
              </a:rPr>
            </a:br>
            <a:r>
              <a:rPr lang="en-GB" altLang="en-US" sz="3600" b="1" dirty="0">
                <a:solidFill>
                  <a:srgbClr val="005699"/>
                </a:solidFill>
              </a:rPr>
              <a:t>ECB ACO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47441-AE35-4917-B0F3-820FBDCD4E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64125" y="64198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5699"/>
                </a:solidFill>
              </a:defRPr>
            </a:lvl1pPr>
          </a:lstStyle>
          <a:p>
            <a:pPr>
              <a:defRPr/>
            </a:pPr>
            <a:fld id="{FEA14955-F35D-4428-89D0-7F8A11D30CE8}" type="datetimeFigureOut">
              <a:rPr lang="en-GB"/>
              <a:pPr>
                <a:defRPr/>
              </a:pPr>
              <a:t>30/06/2020</a:t>
            </a:fld>
            <a:endParaRPr lang="en-GB" dirty="0"/>
          </a:p>
        </p:txBody>
      </p:sp>
      <p:pic>
        <p:nvPicPr>
          <p:cNvPr id="2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B022C56B-2E89-49DE-A505-7F0E0473C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13335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F8C885-654A-4315-8934-7406755A4B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700" y="182563"/>
            <a:ext cx="11049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523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56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5699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5699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5699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5699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8.xml"/><Relationship Id="rId1" Type="http://schemas.openxmlformats.org/officeDocument/2006/relationships/video" Target="file:///C:\Program%20Files\Cricket%20Australia\Umpiring%20Guide\data\mpg\netspractice_5.1.wm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282" y="343530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FFFF00"/>
                </a:solidFill>
                <a:latin typeface="Calibri" panose="020F0502020204030204"/>
              </a:rPr>
              <a:t>Bite Sized Umpiring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0154" y="343530"/>
            <a:ext cx="1140267" cy="14395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CF2D4A-BA95-46DB-8BE1-E7E41B1E0278}"/>
              </a:ext>
            </a:extLst>
          </p:cNvPr>
          <p:cNvSpPr txBox="1"/>
          <p:nvPr/>
        </p:nvSpPr>
        <p:spPr>
          <a:xfrm>
            <a:off x="439282" y="1174527"/>
            <a:ext cx="396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Planning and Preparation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8398CA-BE59-4FB7-A839-D10C8B7A80A3}"/>
              </a:ext>
            </a:extLst>
          </p:cNvPr>
          <p:cNvSpPr txBox="1"/>
          <p:nvPr/>
        </p:nvSpPr>
        <p:spPr>
          <a:xfrm>
            <a:off x="439282" y="1783080"/>
            <a:ext cx="9286581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Slides will build up for you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move to next slide click your space bar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videos click next.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2000" b="1" dirty="0">
              <a:solidFill>
                <a:srgbClr val="FFFF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b="1" dirty="0">
                <a:solidFill>
                  <a:srgbClr val="FFFF00"/>
                </a:solidFill>
              </a:rPr>
              <a:t>Disclaimer: All audio parts of this presentation are the sole property of their respective owners.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4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DF6019-9181-4FAD-B194-7D2ED7409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E33EF2-097A-47A5-A3A8-D29C39D530CB}"/>
              </a:ext>
            </a:extLst>
          </p:cNvPr>
          <p:cNvSpPr txBox="1"/>
          <p:nvPr/>
        </p:nvSpPr>
        <p:spPr>
          <a:xfrm>
            <a:off x="963020" y="1508011"/>
            <a:ext cx="10265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You need to understand the effect food and drink has on you as an individual but in general terms: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9203B1-6683-451F-B39F-F0A26F10E8AB}"/>
              </a:ext>
            </a:extLst>
          </p:cNvPr>
          <p:cNvSpPr txBox="1">
            <a:spLocks noChangeArrowheads="1"/>
          </p:cNvSpPr>
          <p:nvPr/>
        </p:nvSpPr>
        <p:spPr>
          <a:xfrm>
            <a:off x="963020" y="2479568"/>
            <a:ext cx="6473643" cy="368148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56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5699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5699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5699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5699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400" kern="0" dirty="0">
                <a:solidFill>
                  <a:srgbClr val="002060"/>
                </a:solidFill>
              </a:rPr>
              <a:t>Varied and balanced diet </a:t>
            </a:r>
            <a:r>
              <a:rPr lang="en-US" altLang="en-US" sz="2400" kern="0" dirty="0">
                <a:solidFill>
                  <a:srgbClr val="002060"/>
                </a:solidFill>
                <a:cs typeface="Arial" panose="020B0604020202020204" pitchFamily="34" charset="0"/>
              </a:rPr>
              <a:t>→</a:t>
            </a:r>
            <a:r>
              <a:rPr lang="en-US" altLang="en-US" sz="2400" kern="0" dirty="0">
                <a:solidFill>
                  <a:srgbClr val="002060"/>
                </a:solidFill>
              </a:rPr>
              <a:t> </a:t>
            </a:r>
            <a:r>
              <a:rPr lang="en-US" altLang="en-US" sz="2400" b="1" kern="0" dirty="0">
                <a:solidFill>
                  <a:srgbClr val="002060"/>
                </a:solidFill>
              </a:rPr>
              <a:t>good health</a:t>
            </a:r>
          </a:p>
          <a:p>
            <a:pPr>
              <a:lnSpc>
                <a:spcPct val="120000"/>
              </a:lnSpc>
            </a:pPr>
            <a:r>
              <a:rPr lang="en-US" altLang="en-US" sz="2400" kern="0" dirty="0">
                <a:solidFill>
                  <a:srgbClr val="002060"/>
                </a:solidFill>
              </a:rPr>
              <a:t>Carbohydrate </a:t>
            </a:r>
            <a:r>
              <a:rPr lang="en-US" altLang="en-US" sz="2400" kern="0" dirty="0">
                <a:solidFill>
                  <a:srgbClr val="002060"/>
                </a:solidFill>
                <a:cs typeface="Arial" panose="020B0604020202020204" pitchFamily="34" charset="0"/>
              </a:rPr>
              <a:t>→</a:t>
            </a:r>
            <a:r>
              <a:rPr lang="en-US" altLang="en-US" sz="2400" kern="0" dirty="0">
                <a:solidFill>
                  <a:srgbClr val="002060"/>
                </a:solidFill>
              </a:rPr>
              <a:t> </a:t>
            </a:r>
            <a:r>
              <a:rPr lang="en-US" altLang="en-US" sz="2400" b="1" kern="0" dirty="0">
                <a:solidFill>
                  <a:srgbClr val="002060"/>
                </a:solidFill>
              </a:rPr>
              <a:t>energy &amp; recovery</a:t>
            </a:r>
          </a:p>
          <a:p>
            <a:pPr>
              <a:lnSpc>
                <a:spcPct val="120000"/>
              </a:lnSpc>
            </a:pPr>
            <a:r>
              <a:rPr lang="en-US" altLang="en-US" sz="2400" kern="0" dirty="0">
                <a:solidFill>
                  <a:srgbClr val="002060"/>
                </a:solidFill>
              </a:rPr>
              <a:t>Adequate protein </a:t>
            </a:r>
            <a:r>
              <a:rPr lang="en-US" altLang="en-US" sz="2400" kern="0" dirty="0">
                <a:solidFill>
                  <a:srgbClr val="002060"/>
                </a:solidFill>
                <a:cs typeface="Arial" panose="020B0604020202020204" pitchFamily="34" charset="0"/>
              </a:rPr>
              <a:t>→</a:t>
            </a:r>
            <a:r>
              <a:rPr lang="en-US" altLang="en-US" sz="2400" kern="0" dirty="0">
                <a:solidFill>
                  <a:srgbClr val="002060"/>
                </a:solidFill>
              </a:rPr>
              <a:t> </a:t>
            </a:r>
            <a:r>
              <a:rPr lang="en-US" altLang="en-US" sz="2400" b="1" kern="0" dirty="0">
                <a:solidFill>
                  <a:srgbClr val="002060"/>
                </a:solidFill>
              </a:rPr>
              <a:t>growth &amp; muscle</a:t>
            </a:r>
          </a:p>
          <a:p>
            <a:pPr>
              <a:lnSpc>
                <a:spcPct val="120000"/>
              </a:lnSpc>
            </a:pPr>
            <a:r>
              <a:rPr lang="en-US" altLang="en-US" sz="2400" kern="0" dirty="0">
                <a:solidFill>
                  <a:srgbClr val="002060"/>
                </a:solidFill>
              </a:rPr>
              <a:t>Moderate to low in fat </a:t>
            </a:r>
            <a:r>
              <a:rPr lang="en-US" altLang="en-US" sz="2400" kern="0" dirty="0">
                <a:solidFill>
                  <a:srgbClr val="002060"/>
                </a:solidFill>
                <a:cs typeface="Arial" panose="020B0604020202020204" pitchFamily="34" charset="0"/>
              </a:rPr>
              <a:t>→</a:t>
            </a:r>
            <a:r>
              <a:rPr lang="en-US" altLang="en-US" sz="2400" kern="0" dirty="0">
                <a:solidFill>
                  <a:srgbClr val="002060"/>
                </a:solidFill>
              </a:rPr>
              <a:t> </a:t>
            </a:r>
            <a:r>
              <a:rPr lang="en-US" altLang="en-US" sz="2400" b="1" kern="0" dirty="0">
                <a:solidFill>
                  <a:srgbClr val="002060"/>
                </a:solidFill>
              </a:rPr>
              <a:t>health</a:t>
            </a:r>
          </a:p>
          <a:p>
            <a:pPr>
              <a:lnSpc>
                <a:spcPct val="120000"/>
              </a:lnSpc>
            </a:pPr>
            <a:r>
              <a:rPr lang="en-US" altLang="en-US" sz="2400" kern="0" dirty="0">
                <a:solidFill>
                  <a:srgbClr val="002060"/>
                </a:solidFill>
              </a:rPr>
              <a:t>Adequate fluid </a:t>
            </a:r>
            <a:r>
              <a:rPr lang="en-US" altLang="en-US" sz="2400" kern="0" dirty="0">
                <a:solidFill>
                  <a:srgbClr val="002060"/>
                </a:solidFill>
                <a:cs typeface="Arial" panose="020B0604020202020204" pitchFamily="34" charset="0"/>
              </a:rPr>
              <a:t>→</a:t>
            </a:r>
            <a:r>
              <a:rPr lang="en-US" altLang="en-US" sz="2400" kern="0" dirty="0">
                <a:solidFill>
                  <a:srgbClr val="002060"/>
                </a:solidFill>
              </a:rPr>
              <a:t> </a:t>
            </a:r>
            <a:r>
              <a:rPr lang="en-US" altLang="en-US" sz="2400" b="1" kern="0" dirty="0">
                <a:solidFill>
                  <a:srgbClr val="002060"/>
                </a:solidFill>
              </a:rPr>
              <a:t>hydration</a:t>
            </a:r>
            <a:endParaRPr lang="en-US" altLang="en-US" sz="2400" b="1" kern="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400" kern="0" dirty="0">
                <a:solidFill>
                  <a:srgbClr val="002060"/>
                </a:solidFill>
              </a:rPr>
              <a:t>Regular meals </a:t>
            </a:r>
            <a:r>
              <a:rPr lang="en-US" altLang="en-US" sz="2400" kern="0" dirty="0">
                <a:solidFill>
                  <a:srgbClr val="002060"/>
                </a:solidFill>
                <a:cs typeface="Arial" panose="020B0604020202020204" pitchFamily="34" charset="0"/>
              </a:rPr>
              <a:t>→</a:t>
            </a:r>
            <a:r>
              <a:rPr lang="en-US" altLang="en-US" sz="2400" kern="0" dirty="0">
                <a:solidFill>
                  <a:srgbClr val="002060"/>
                </a:solidFill>
              </a:rPr>
              <a:t> </a:t>
            </a:r>
            <a:r>
              <a:rPr lang="en-US" altLang="en-US" sz="2400" b="1" kern="0" dirty="0">
                <a:solidFill>
                  <a:srgbClr val="002060"/>
                </a:solidFill>
              </a:rPr>
              <a:t>energy &amp; concentration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9C2EF5-7AC0-4D6D-AFB7-7CE2E96DEE86}"/>
              </a:ext>
            </a:extLst>
          </p:cNvPr>
          <p:cNvSpPr txBox="1"/>
          <p:nvPr/>
        </p:nvSpPr>
        <p:spPr>
          <a:xfrm>
            <a:off x="7316280" y="5006474"/>
            <a:ext cx="46586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So maybe the average cricket tea</a:t>
            </a:r>
          </a:p>
          <a:p>
            <a:r>
              <a:rPr lang="en-GB" sz="2000" dirty="0">
                <a:solidFill>
                  <a:srgbClr val="002060"/>
                </a:solidFill>
              </a:rPr>
              <a:t>is not the ideal snack between innings?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AABD6-637C-4143-9177-8BC647AF311A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E9C2EB-D816-4965-963C-D5D9EC81AF66}"/>
              </a:ext>
            </a:extLst>
          </p:cNvPr>
          <p:cNvSpPr txBox="1"/>
          <p:nvPr/>
        </p:nvSpPr>
        <p:spPr>
          <a:xfrm>
            <a:off x="1189154" y="5540698"/>
            <a:ext cx="5165581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Audio – Chris Kelly, </a:t>
            </a:r>
            <a:r>
              <a:rPr lang="en-GB" sz="2000">
                <a:solidFill>
                  <a:srgbClr val="002060"/>
                </a:solidFill>
              </a:rPr>
              <a:t>ECB Umpires’ </a:t>
            </a:r>
            <a:r>
              <a:rPr lang="en-GB" sz="2000" dirty="0">
                <a:solidFill>
                  <a:srgbClr val="002060"/>
                </a:solidFill>
              </a:rPr>
              <a:t>Manager</a:t>
            </a:r>
          </a:p>
        </p:txBody>
      </p:sp>
      <p:pic>
        <p:nvPicPr>
          <p:cNvPr id="7" name="Tea">
            <a:hlinkClick r:id="" action="ppaction://media"/>
            <a:extLst>
              <a:ext uri="{FF2B5EF4-FFF2-40B4-BE49-F238E27FC236}">
                <a16:creationId xmlns:a16="http://schemas.microsoft.com/office/drawing/2014/main" id="{EA6BFA3D-9E45-48C5-B7AD-A5928F8274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5774" y="1954608"/>
            <a:ext cx="4848770" cy="291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5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5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9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8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64FCD6-81AA-4FB7-8A12-C5C302843C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83612" y="6384334"/>
            <a:ext cx="2540000" cy="180975"/>
          </a:xfrm>
        </p:spPr>
        <p:txBody>
          <a:bodyPr/>
          <a:lstStyle/>
          <a:p>
            <a:fld id="{6166D983-3F05-4752-A4A4-475711FD8D30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34B6B5-A5AF-4B3D-9528-5A08B6D5FCB9}"/>
              </a:ext>
            </a:extLst>
          </p:cNvPr>
          <p:cNvSpPr txBox="1">
            <a:spLocks noChangeArrowheads="1"/>
          </p:cNvSpPr>
          <p:nvPr/>
        </p:nvSpPr>
        <p:spPr>
          <a:xfrm>
            <a:off x="1104147" y="1472609"/>
            <a:ext cx="7772400" cy="87795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l"/>
            <a:r>
              <a:rPr lang="en-US" altLang="en-US" sz="2800" kern="0" dirty="0">
                <a:solidFill>
                  <a:srgbClr val="002060"/>
                </a:solidFill>
                <a:latin typeface="+mn-lt"/>
              </a:rPr>
              <a:t>Fluid Replacement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65FC62-CE26-4AEA-B0BF-8780B60D0A23}"/>
              </a:ext>
            </a:extLst>
          </p:cNvPr>
          <p:cNvSpPr txBox="1">
            <a:spLocks noChangeArrowheads="1"/>
          </p:cNvSpPr>
          <p:nvPr/>
        </p:nvSpPr>
        <p:spPr>
          <a:xfrm>
            <a:off x="1104147" y="2098774"/>
            <a:ext cx="7368363" cy="271669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56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5699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5699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5699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5699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sz="2400" kern="0" dirty="0">
                <a:solidFill>
                  <a:srgbClr val="002060"/>
                </a:solidFill>
              </a:rPr>
              <a:t>Drink regularly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sz="2400" kern="0" dirty="0">
                <a:solidFill>
                  <a:srgbClr val="002060"/>
                </a:solidFill>
              </a:rPr>
              <a:t>Thirst is a poor indicator of needs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sz="2400" kern="0" dirty="0">
                <a:solidFill>
                  <a:srgbClr val="002060"/>
                </a:solidFill>
              </a:rPr>
              <a:t>Dehydration of only 1% of body weight can decrease performance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sz="2400" kern="0" dirty="0">
                <a:solidFill>
                  <a:srgbClr val="002060"/>
                </a:solidFill>
              </a:rPr>
              <a:t>Start each session well hydrated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n-US" sz="2400" kern="0" dirty="0">
                <a:solidFill>
                  <a:srgbClr val="002060"/>
                </a:solidFill>
              </a:rPr>
              <a:t>Replace fluids during and after each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6C96C-F6A1-4054-A0C9-FEE1BE718B5E}"/>
              </a:ext>
            </a:extLst>
          </p:cNvPr>
          <p:cNvSpPr txBox="1"/>
          <p:nvPr/>
        </p:nvSpPr>
        <p:spPr>
          <a:xfrm>
            <a:off x="1190445" y="5198244"/>
            <a:ext cx="106015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You need to work out your own balance between not dehydrating and losing </a:t>
            </a:r>
          </a:p>
          <a:p>
            <a:r>
              <a:rPr lang="en-GB" sz="2400" dirty="0">
                <a:solidFill>
                  <a:srgbClr val="002060"/>
                </a:solidFill>
              </a:rPr>
              <a:t>concentration………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520096-CBBA-4B74-AD7C-2B94FAC21F1A}"/>
              </a:ext>
            </a:extLst>
          </p:cNvPr>
          <p:cNvSpPr/>
          <p:nvPr/>
        </p:nvSpPr>
        <p:spPr>
          <a:xfrm>
            <a:off x="4061942" y="5567576"/>
            <a:ext cx="72394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and losing concentration because you need to pee! </a:t>
            </a:r>
            <a:endParaRPr lang="en-GB" sz="2400" dirty="0"/>
          </a:p>
        </p:txBody>
      </p:sp>
      <p:pic>
        <p:nvPicPr>
          <p:cNvPr id="8" name="Picture 6" descr="law15">
            <a:extLst>
              <a:ext uri="{FF2B5EF4-FFF2-40B4-BE49-F238E27FC236}">
                <a16:creationId xmlns:a16="http://schemas.microsoft.com/office/drawing/2014/main" id="{110A7145-8FD7-4E64-A1F7-A76FEBF39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510" y="1596525"/>
            <a:ext cx="3411146" cy="2850011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4275C5-6BBD-4265-B6AF-62154839D16C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91595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585B80-5560-4270-839F-AC2BE7D583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A6D82E-F2DA-4E2E-B20C-898999CD2AC4}"/>
              </a:ext>
            </a:extLst>
          </p:cNvPr>
          <p:cNvSpPr/>
          <p:nvPr/>
        </p:nvSpPr>
        <p:spPr>
          <a:xfrm>
            <a:off x="1071213" y="1567102"/>
            <a:ext cx="34852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lvl="0" indent="-514350">
              <a:spcAft>
                <a:spcPts val="0"/>
              </a:spcAft>
              <a:buFont typeface="+mj-lt"/>
              <a:buAutoNum type="arabicPeriod" startAt="2"/>
            </a:pPr>
            <a:r>
              <a:rPr lang="en-GB" sz="2800" u="sng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Journey Planning</a:t>
            </a:r>
            <a:endParaRPr lang="en-GB" sz="2800" u="sng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52263-7D52-44F9-A7DA-1B9324F093EF}"/>
              </a:ext>
            </a:extLst>
          </p:cNvPr>
          <p:cNvSpPr txBox="1"/>
          <p:nvPr/>
        </p:nvSpPr>
        <p:spPr>
          <a:xfrm>
            <a:off x="1071213" y="2293712"/>
            <a:ext cx="6404317" cy="2267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Know where you are going!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Plan your journey to the ground in advance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Route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Time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Allow for delays</a:t>
            </a:r>
          </a:p>
        </p:txBody>
      </p:sp>
      <p:pic>
        <p:nvPicPr>
          <p:cNvPr id="5" name="Picture 7" descr="Lords">
            <a:extLst>
              <a:ext uri="{FF2B5EF4-FFF2-40B4-BE49-F238E27FC236}">
                <a16:creationId xmlns:a16="http://schemas.microsoft.com/office/drawing/2014/main" id="{10265C77-51B6-45BC-A4EE-0244F60A5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323" y="1601064"/>
            <a:ext cx="3517934" cy="2307295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Old Man Time">
            <a:extLst>
              <a:ext uri="{FF2B5EF4-FFF2-40B4-BE49-F238E27FC236}">
                <a16:creationId xmlns:a16="http://schemas.microsoft.com/office/drawing/2014/main" id="{64E0BB8C-631E-4FE1-9B47-8742CCC29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575" y="3908359"/>
            <a:ext cx="1668336" cy="2352686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lock">
            <a:extLst>
              <a:ext uri="{FF2B5EF4-FFF2-40B4-BE49-F238E27FC236}">
                <a16:creationId xmlns:a16="http://schemas.microsoft.com/office/drawing/2014/main" id="{17BB48AF-19EF-4E24-8920-BCE49751D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323" y="4247284"/>
            <a:ext cx="3517933" cy="2352687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B8D2FE-1A5A-4B47-835D-A4BD70FF697B}"/>
              </a:ext>
            </a:extLst>
          </p:cNvPr>
          <p:cNvSpPr txBox="1"/>
          <p:nvPr/>
        </p:nvSpPr>
        <p:spPr>
          <a:xfrm>
            <a:off x="1073643" y="4767679"/>
            <a:ext cx="4810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All of this to ensure you are not in a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rush when you arrive at the ground –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Rushed = Stressed = Poor Performance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9FEF6A-7C48-4579-B9CE-300C72D003B0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87521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003F1E-50C4-4AD1-B710-624630A1D6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0BFFD-B1F4-43E7-BCDE-65ED5558319E}"/>
              </a:ext>
            </a:extLst>
          </p:cNvPr>
          <p:cNvSpPr txBox="1"/>
          <p:nvPr/>
        </p:nvSpPr>
        <p:spPr>
          <a:xfrm>
            <a:off x="927652" y="1722782"/>
            <a:ext cx="3082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GB" sz="2800" u="sng" dirty="0">
                <a:solidFill>
                  <a:srgbClr val="002060"/>
                </a:solidFill>
              </a:rPr>
              <a:t>Kit Preparation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3A6B53-EA1D-4106-AA73-F625C06F37B6}"/>
              </a:ext>
            </a:extLst>
          </p:cNvPr>
          <p:cNvSpPr txBox="1"/>
          <p:nvPr/>
        </p:nvSpPr>
        <p:spPr>
          <a:xfrm>
            <a:off x="927652" y="2339810"/>
            <a:ext cx="824824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Right clothing for this competition – whites or colours?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Is it clean?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Does my colleague have the same style of kit?</a:t>
            </a:r>
            <a:br>
              <a:rPr lang="en-GB" sz="2400" dirty="0">
                <a:solidFill>
                  <a:srgbClr val="002060"/>
                </a:solidFill>
              </a:rPr>
            </a:br>
            <a:r>
              <a:rPr lang="en-GB" sz="2400" dirty="0">
                <a:solidFill>
                  <a:srgbClr val="002060"/>
                </a:solidFill>
              </a:rPr>
              <a:t>– possibly ring them?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Do I have all the “bits” – did I lose anything last week?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Pack your bag a least a day in advance to check it 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</p:txBody>
      </p:sp>
      <p:pic>
        <p:nvPicPr>
          <p:cNvPr id="5" name="Picture 12" descr="Picture1">
            <a:extLst>
              <a:ext uri="{FF2B5EF4-FFF2-40B4-BE49-F238E27FC236}">
                <a16:creationId xmlns:a16="http://schemas.microsoft.com/office/drawing/2014/main" id="{60796399-7014-4F2D-8ABA-367FCCE63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955" y="4479624"/>
            <a:ext cx="3046065" cy="1952182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410B88FB-1E28-4B51-89DD-F36E3812F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521" y="1453289"/>
            <a:ext cx="1285653" cy="2986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C130DA-76CC-41B0-8846-A07B5A4B9B38}"/>
              </a:ext>
            </a:extLst>
          </p:cNvPr>
          <p:cNvSpPr txBox="1"/>
          <p:nvPr/>
        </p:nvSpPr>
        <p:spPr>
          <a:xfrm>
            <a:off x="988845" y="5455715"/>
            <a:ext cx="7795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Hands up – who’s turned up at a game to find they haven’t got their shoes/shirt/socks/hat? – you only do it once… (a season!)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595F4CDF-02EA-433F-9A89-C6715E99F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174" y="1413230"/>
            <a:ext cx="928361" cy="2986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1779D6E-99EF-48B4-B455-19FC14B76485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35828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8CE471-A10D-47DD-86C3-05593FC48C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85F5B5-B74D-478B-8B09-0E6721A8732C}"/>
              </a:ext>
            </a:extLst>
          </p:cNvPr>
          <p:cNvSpPr txBox="1"/>
          <p:nvPr/>
        </p:nvSpPr>
        <p:spPr>
          <a:xfrm>
            <a:off x="1038613" y="2259449"/>
            <a:ext cx="5871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Remember – </a:t>
            </a:r>
          </a:p>
          <a:p>
            <a:r>
              <a:rPr lang="en-GB" sz="2400" dirty="0">
                <a:solidFill>
                  <a:srgbClr val="002060"/>
                </a:solidFill>
              </a:rPr>
              <a:t>You don’t get a second chance to make a first impression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229878-3C75-4C01-BA7B-B98D55E35FDD}"/>
              </a:ext>
            </a:extLst>
          </p:cNvPr>
          <p:cNvSpPr txBox="1"/>
          <p:nvPr/>
        </p:nvSpPr>
        <p:spPr>
          <a:xfrm>
            <a:off x="1038613" y="3547202"/>
            <a:ext cx="60098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Arrive looking reasonably smart – </a:t>
            </a:r>
            <a:r>
              <a:rPr lang="en-GB" sz="2000" dirty="0">
                <a:solidFill>
                  <a:srgbClr val="002060"/>
                </a:solidFill>
              </a:rPr>
              <a:t>(possibly ACO leisure kit – we are not on commission!)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Change into your field kit, minus jacket, before you start to walk around</a:t>
            </a:r>
            <a:r>
              <a:rPr lang="en-GB" sz="2000" dirty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impression do you want to create?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7520821-C5F3-4446-ABE6-5438EF9BD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205" y="2086976"/>
            <a:ext cx="2748408" cy="4183808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F147F5AC-F5AA-467D-A915-B8C7D0C1E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9581" y="2086976"/>
            <a:ext cx="1458807" cy="427129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softEdge rad="381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D2DF61-51B7-4605-881D-F49AE3DE1634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53ACF-E1D9-4E47-A864-10549ED21294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42603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949BCD-CA9C-46D3-A694-CACC6D72D4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AEF334-A8A2-40E1-9AE2-731CD5F8F7BC}"/>
              </a:ext>
            </a:extLst>
          </p:cNvPr>
          <p:cNvSpPr txBox="1"/>
          <p:nvPr/>
        </p:nvSpPr>
        <p:spPr>
          <a:xfrm>
            <a:off x="1063044" y="2108582"/>
            <a:ext cx="10732425" cy="3597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AutoNum type="alphaLcParenR"/>
            </a:pPr>
            <a:r>
              <a:rPr lang="en-GB" sz="2400" dirty="0">
                <a:solidFill>
                  <a:srgbClr val="002060"/>
                </a:solidFill>
              </a:rPr>
              <a:t>Find your colleague – you need to discuss: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Any strange regulations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Agree on wides if not stipulated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Signals between the two of you – balls to go/height of beamers &amp; bouncers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Crossing for right and left handers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How you will deal with weather problems (if it looks like rain)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Timings – who’s watch if there is no clock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you will say to captains at the toss – share it out</a:t>
            </a:r>
          </a:p>
        </p:txBody>
      </p:sp>
      <p:pic>
        <p:nvPicPr>
          <p:cNvPr id="10242" name="Picture 2" descr="2013 umpires perspective on scorers - Cricket Switzerland">
            <a:extLst>
              <a:ext uri="{FF2B5EF4-FFF2-40B4-BE49-F238E27FC236}">
                <a16:creationId xmlns:a16="http://schemas.microsoft.com/office/drawing/2014/main" id="{AE4733CA-A2D3-43CA-8E8D-BDFF2365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874" y="1851171"/>
            <a:ext cx="2300596" cy="1723226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066DE0-41DC-45AB-A722-6A4D0808C5BB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8D4C44-6A64-49F2-88B1-E8C375E78EF4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52541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D154B5-BD71-405B-AE51-257127486A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54E460-B8ED-417A-949A-71EA90855216}"/>
              </a:ext>
            </a:extLst>
          </p:cNvPr>
          <p:cNvSpPr txBox="1"/>
          <p:nvPr/>
        </p:nvSpPr>
        <p:spPr>
          <a:xfrm>
            <a:off x="1038613" y="2045439"/>
            <a:ext cx="9602309" cy="44504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02060"/>
                </a:solidFill>
              </a:rPr>
              <a:t>b) Find the scorers (if you are lucky enough to have them)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Where will they be sitting?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How will they acknowledge signals?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Any oddities in the regulations e.g. 2 for a No ball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Are they happy to do the scoreboard or do we chase the captains?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Timings and which clock you are using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Will they look after the spare balls?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Have they got team sheets?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Do they know all of their players?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414893-90B4-43D4-A345-06CA2437D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769" y="4282814"/>
            <a:ext cx="4072214" cy="1813628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2B86DF-7C7B-4AA0-9B63-B01C68EBF336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BDB524-3180-44B3-9183-50BFA46D17EC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  <p:pic>
        <p:nvPicPr>
          <p:cNvPr id="10" name="Picture 4" descr="20110723_DSC6909 (1)">
            <a:extLst>
              <a:ext uri="{FF2B5EF4-FFF2-40B4-BE49-F238E27FC236}">
                <a16:creationId xmlns:a16="http://schemas.microsoft.com/office/drawing/2014/main" id="{0C36A3B3-CF11-47F4-B887-416A9AE69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683" y="2029402"/>
            <a:ext cx="3008347" cy="1813629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86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ED17DD-8184-4C21-BA2D-9ABF6C110C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C9E134-256C-479B-B94B-FDEFE16C287E}"/>
              </a:ext>
            </a:extLst>
          </p:cNvPr>
          <p:cNvSpPr txBox="1"/>
          <p:nvPr/>
        </p:nvSpPr>
        <p:spPr>
          <a:xfrm>
            <a:off x="1038613" y="2134931"/>
            <a:ext cx="922180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c) Meet the groundsman – again – lucky you if there is one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Local knowledge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Where does the weather come from?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Will they be there all day?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Have they got a rain radar on his phone?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Are there covers/sawdust?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Who will put covers on if needed?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How quickly does the pitch dry?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Do regulations require rolling/remarking  between innings?</a:t>
            </a:r>
          </a:p>
        </p:txBody>
      </p:sp>
      <p:pic>
        <p:nvPicPr>
          <p:cNvPr id="1026" name="Picture 2" descr="Get Involved - Groundsman - Groundsman">
            <a:extLst>
              <a:ext uri="{FF2B5EF4-FFF2-40B4-BE49-F238E27FC236}">
                <a16:creationId xmlns:a16="http://schemas.microsoft.com/office/drawing/2014/main" id="{8F5971D0-ECD3-45FF-8961-8E99C9594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949" y="2563249"/>
            <a:ext cx="3661397" cy="3175236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7A4A35-ABFA-4ECE-BF58-FB462C6B4DFD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FCE93-959D-4F5E-9198-2AFCB9A399C9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18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BFCAAE-BE94-4B3F-8912-F855C75978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D6D1CE-B24D-4666-BBB3-3EB064734004}"/>
              </a:ext>
            </a:extLst>
          </p:cNvPr>
          <p:cNvSpPr txBox="1"/>
          <p:nvPr/>
        </p:nvSpPr>
        <p:spPr>
          <a:xfrm>
            <a:off x="1057638" y="2311562"/>
            <a:ext cx="880882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d) Meet the captains – hopefully there will be at least 2 of them!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Get the team sheets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Identify any age group players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Find out any “local rules” from the home captain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Sort out scorers/scoreboard if necessary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Get match balls and spares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Ask they be ready to move covers if necessary</a:t>
            </a:r>
          </a:p>
        </p:txBody>
      </p:sp>
      <p:pic>
        <p:nvPicPr>
          <p:cNvPr id="11266" name="Picture 2" descr="Wormsley Cricket on Twitter: &quot;The 2 captains @SuzieWBates and ...">
            <a:extLst>
              <a:ext uri="{FF2B5EF4-FFF2-40B4-BE49-F238E27FC236}">
                <a16:creationId xmlns:a16="http://schemas.microsoft.com/office/drawing/2014/main" id="{4AB1FA05-E09F-4678-85EA-B57C40169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386" y="2784387"/>
            <a:ext cx="3882723" cy="2912043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5D289A-7595-4032-A351-DF39F394AD8D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9BDB4C-F743-4CA0-8C85-C5A42C0E4178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67596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9B3130-C73F-468B-8AE0-FA2AA7BAB0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00C259-6050-4C1E-AD51-E2969238E617}"/>
              </a:ext>
            </a:extLst>
          </p:cNvPr>
          <p:cNvSpPr txBox="1"/>
          <p:nvPr/>
        </p:nvSpPr>
        <p:spPr>
          <a:xfrm>
            <a:off x="1037186" y="2009902"/>
            <a:ext cx="9926115" cy="2710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02060"/>
                </a:solidFill>
              </a:rPr>
              <a:t>e) Ground inspection – even if you have been there already this season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Boundaries and any anomalies – trees, no line painted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Possible hazards inside and outside of the boundary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Sight screen positions – outside boundary and space to move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Pitch markings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Stumps </a:t>
            </a:r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7D09F738-FBD8-454E-A168-33F629287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407" y="4714625"/>
            <a:ext cx="2312586" cy="1978275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EEABEFA-A58B-4439-92A5-77278E0BB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875106" y="4714624"/>
            <a:ext cx="2619316" cy="1978259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13613F8-6EB7-45C6-A82B-295F28DCFFC6}"/>
              </a:ext>
            </a:extLst>
          </p:cNvPr>
          <p:cNvGrpSpPr/>
          <p:nvPr/>
        </p:nvGrpSpPr>
        <p:grpSpPr>
          <a:xfrm>
            <a:off x="7494422" y="4714607"/>
            <a:ext cx="2312586" cy="1978258"/>
            <a:chOff x="91440" y="1376751"/>
            <a:chExt cx="9015984" cy="4927457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DC22C65B-7C5D-4249-8019-5F5E0D0B65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1440" y="1376751"/>
              <a:ext cx="9015984" cy="49274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29C542E-7ADE-4D1A-8619-BC025B94C21F}"/>
                </a:ext>
              </a:extLst>
            </p:cNvPr>
            <p:cNvCxnSpPr/>
            <p:nvPr/>
          </p:nvCxnSpPr>
          <p:spPr>
            <a:xfrm>
              <a:off x="91440" y="5080504"/>
              <a:ext cx="826504" cy="0"/>
            </a:xfrm>
            <a:prstGeom prst="line">
              <a:avLst/>
            </a:prstGeom>
            <a:ln w="44450"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7966C98-64C9-4C5F-8935-0F6DD214031E}"/>
                </a:ext>
              </a:extLst>
            </p:cNvPr>
            <p:cNvCxnSpPr/>
            <p:nvPr/>
          </p:nvCxnSpPr>
          <p:spPr>
            <a:xfrm flipH="1">
              <a:off x="251520" y="5080504"/>
              <a:ext cx="666424" cy="737565"/>
            </a:xfrm>
            <a:prstGeom prst="line">
              <a:avLst/>
            </a:prstGeom>
            <a:ln w="44450"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7E3F972-E420-4808-AC4C-7AA39A85D65C}"/>
                </a:ext>
              </a:extLst>
            </p:cNvPr>
            <p:cNvCxnSpPr/>
            <p:nvPr/>
          </p:nvCxnSpPr>
          <p:spPr>
            <a:xfrm>
              <a:off x="251520" y="5818069"/>
              <a:ext cx="8429379" cy="0"/>
            </a:xfrm>
            <a:prstGeom prst="line">
              <a:avLst/>
            </a:prstGeom>
            <a:ln w="44450"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3E37CA4-F068-476E-9A92-4528B90B4064}"/>
                </a:ext>
              </a:extLst>
            </p:cNvPr>
            <p:cNvCxnSpPr/>
            <p:nvPr/>
          </p:nvCxnSpPr>
          <p:spPr>
            <a:xfrm>
              <a:off x="8114701" y="5228017"/>
              <a:ext cx="566198" cy="590052"/>
            </a:xfrm>
            <a:prstGeom prst="line">
              <a:avLst/>
            </a:prstGeom>
            <a:ln w="44450"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B8D85EC-A5CB-4EB3-8963-C59153DADA31}"/>
                </a:ext>
              </a:extLst>
            </p:cNvPr>
            <p:cNvCxnSpPr/>
            <p:nvPr/>
          </p:nvCxnSpPr>
          <p:spPr>
            <a:xfrm>
              <a:off x="8088522" y="5228017"/>
              <a:ext cx="1018902" cy="0"/>
            </a:xfrm>
            <a:prstGeom prst="line">
              <a:avLst/>
            </a:prstGeom>
            <a:ln w="44450"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72E22DE-6DE1-4131-AEF9-2945DDED2635}"/>
              </a:ext>
            </a:extLst>
          </p:cNvPr>
          <p:cNvGrpSpPr/>
          <p:nvPr/>
        </p:nvGrpSpPr>
        <p:grpSpPr>
          <a:xfrm>
            <a:off x="2335106" y="4714589"/>
            <a:ext cx="2540000" cy="1978274"/>
            <a:chOff x="115816" y="1371600"/>
            <a:chExt cx="8936744" cy="4937760"/>
          </a:xfrm>
        </p:grpSpPr>
        <p:pic>
          <p:nvPicPr>
            <p:cNvPr id="15" name="Picture 17">
              <a:extLst>
                <a:ext uri="{FF2B5EF4-FFF2-40B4-BE49-F238E27FC236}">
                  <a16:creationId xmlns:a16="http://schemas.microsoft.com/office/drawing/2014/main" id="{300F3BA5-3899-4066-BDFC-A038B2271F60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5816" y="1371600"/>
              <a:ext cx="8935232" cy="4937760"/>
            </a:xfrm>
            <a:prstGeom prst="rect">
              <a:avLst/>
            </a:prstGeom>
            <a:solidFill>
              <a:srgbClr val="00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Freeform 43">
              <a:extLst>
                <a:ext uri="{FF2B5EF4-FFF2-40B4-BE49-F238E27FC236}">
                  <a16:creationId xmlns:a16="http://schemas.microsoft.com/office/drawing/2014/main" id="{E286E204-4D6F-4666-9BDC-04688678A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416" y="4365104"/>
              <a:ext cx="736144" cy="45719"/>
            </a:xfrm>
            <a:custGeom>
              <a:avLst/>
              <a:gdLst>
                <a:gd name="T0" fmla="*/ 0 w 132"/>
                <a:gd name="T1" fmla="*/ 0 h 1"/>
                <a:gd name="T2" fmla="*/ 212 w 132"/>
                <a:gd name="T3" fmla="*/ 0 h 1"/>
                <a:gd name="T4" fmla="*/ 0 60000 65536"/>
                <a:gd name="T5" fmla="*/ 0 60000 65536"/>
                <a:gd name="T6" fmla="*/ 0 w 132"/>
                <a:gd name="T7" fmla="*/ 0 h 1"/>
                <a:gd name="T8" fmla="*/ 132 w 13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2" h="1">
                  <a:moveTo>
                    <a:pt x="0" y="0"/>
                  </a:moveTo>
                  <a:cubicBezTo>
                    <a:pt x="44" y="0"/>
                    <a:pt x="88" y="0"/>
                    <a:pt x="132" y="0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lIns="91291" tIns="45653" rIns="91291" bIns="45653"/>
            <a:lstStyle/>
            <a:p>
              <a:pPr>
                <a:defRPr/>
              </a:pPr>
              <a:endParaRPr lang="en-GB">
                <a:ea typeface="ＭＳ Ｐゴシック" pitchFamily="48" charset="-128"/>
              </a:endParaRPr>
            </a:p>
          </p:txBody>
        </p:sp>
        <p:sp>
          <p:nvSpPr>
            <p:cNvPr id="17" name="Freeform 43">
              <a:extLst>
                <a:ext uri="{FF2B5EF4-FFF2-40B4-BE49-F238E27FC236}">
                  <a16:creationId xmlns:a16="http://schemas.microsoft.com/office/drawing/2014/main" id="{4CC90266-89A7-4BBE-968F-00601B8C2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6232" y="4391393"/>
              <a:ext cx="128016" cy="45719"/>
            </a:xfrm>
            <a:custGeom>
              <a:avLst/>
              <a:gdLst>
                <a:gd name="T0" fmla="*/ 0 w 132"/>
                <a:gd name="T1" fmla="*/ 0 h 1"/>
                <a:gd name="T2" fmla="*/ 212 w 132"/>
                <a:gd name="T3" fmla="*/ 0 h 1"/>
                <a:gd name="T4" fmla="*/ 0 60000 65536"/>
                <a:gd name="T5" fmla="*/ 0 60000 65536"/>
                <a:gd name="T6" fmla="*/ 0 w 132"/>
                <a:gd name="T7" fmla="*/ 0 h 1"/>
                <a:gd name="T8" fmla="*/ 132 w 13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2" h="1">
                  <a:moveTo>
                    <a:pt x="0" y="0"/>
                  </a:moveTo>
                  <a:cubicBezTo>
                    <a:pt x="44" y="0"/>
                    <a:pt x="88" y="0"/>
                    <a:pt x="132" y="0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lIns="91291" tIns="45653" rIns="91291" bIns="45653"/>
            <a:lstStyle/>
            <a:p>
              <a:pPr>
                <a:defRPr/>
              </a:pPr>
              <a:endParaRPr lang="en-GB">
                <a:ea typeface="ＭＳ Ｐゴシック" pitchFamily="48" charset="-128"/>
              </a:endParaRPr>
            </a:p>
          </p:txBody>
        </p:sp>
        <p:sp>
          <p:nvSpPr>
            <p:cNvPr id="18" name="Freeform 48">
              <a:extLst>
                <a:ext uri="{FF2B5EF4-FFF2-40B4-BE49-F238E27FC236}">
                  <a16:creationId xmlns:a16="http://schemas.microsoft.com/office/drawing/2014/main" id="{70370BBC-1C76-44E3-9E04-A4B54413C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720" y="4410823"/>
              <a:ext cx="4526280" cy="1898497"/>
            </a:xfrm>
            <a:custGeom>
              <a:avLst/>
              <a:gdLst>
                <a:gd name="T0" fmla="*/ 276 w 2592"/>
                <a:gd name="T1" fmla="*/ 2272 h 1052"/>
                <a:gd name="T2" fmla="*/ 192 w 2592"/>
                <a:gd name="T3" fmla="*/ 2125 h 1052"/>
                <a:gd name="T4" fmla="*/ 167 w 2592"/>
                <a:gd name="T5" fmla="*/ 1978 h 1052"/>
                <a:gd name="T6" fmla="*/ 103 w 2592"/>
                <a:gd name="T7" fmla="*/ 1849 h 1052"/>
                <a:gd name="T8" fmla="*/ 38 w 2592"/>
                <a:gd name="T9" fmla="*/ 1633 h 1052"/>
                <a:gd name="T10" fmla="*/ 0 w 2592"/>
                <a:gd name="T11" fmla="*/ 1158 h 1052"/>
                <a:gd name="T12" fmla="*/ 13 w 2592"/>
                <a:gd name="T13" fmla="*/ 985 h 1052"/>
                <a:gd name="T14" fmla="*/ 141 w 2592"/>
                <a:gd name="T15" fmla="*/ 786 h 1052"/>
                <a:gd name="T16" fmla="*/ 340 w 2592"/>
                <a:gd name="T17" fmla="*/ 622 h 1052"/>
                <a:gd name="T18" fmla="*/ 481 w 2592"/>
                <a:gd name="T19" fmla="*/ 579 h 1052"/>
                <a:gd name="T20" fmla="*/ 641 w 2592"/>
                <a:gd name="T21" fmla="*/ 518 h 1052"/>
                <a:gd name="T22" fmla="*/ 795 w 2592"/>
                <a:gd name="T23" fmla="*/ 492 h 1052"/>
                <a:gd name="T24" fmla="*/ 1128 w 2592"/>
                <a:gd name="T25" fmla="*/ 415 h 1052"/>
                <a:gd name="T26" fmla="*/ 1314 w 2592"/>
                <a:gd name="T27" fmla="*/ 371 h 1052"/>
                <a:gd name="T28" fmla="*/ 1576 w 2592"/>
                <a:gd name="T29" fmla="*/ 320 h 1052"/>
                <a:gd name="T30" fmla="*/ 2127 w 2592"/>
                <a:gd name="T31" fmla="*/ 225 h 1052"/>
                <a:gd name="T32" fmla="*/ 2313 w 2592"/>
                <a:gd name="T33" fmla="*/ 199 h 1052"/>
                <a:gd name="T34" fmla="*/ 2665 w 2592"/>
                <a:gd name="T35" fmla="*/ 147 h 1052"/>
                <a:gd name="T36" fmla="*/ 3325 w 2592"/>
                <a:gd name="T37" fmla="*/ 86 h 1052"/>
                <a:gd name="T38" fmla="*/ 3595 w 2592"/>
                <a:gd name="T39" fmla="*/ 60 h 1052"/>
                <a:gd name="T40" fmla="*/ 3838 w 2592"/>
                <a:gd name="T41" fmla="*/ 43 h 1052"/>
                <a:gd name="T42" fmla="*/ 4152 w 2592"/>
                <a:gd name="T43" fmla="*/ 0 h 10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92"/>
                <a:gd name="T67" fmla="*/ 0 h 1052"/>
                <a:gd name="T68" fmla="*/ 2592 w 2592"/>
                <a:gd name="T69" fmla="*/ 1052 h 105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92" h="1052">
                  <a:moveTo>
                    <a:pt x="172" y="1052"/>
                  </a:moveTo>
                  <a:cubicBezTo>
                    <a:pt x="157" y="1029"/>
                    <a:pt x="143" y="1000"/>
                    <a:pt x="120" y="984"/>
                  </a:cubicBezTo>
                  <a:cubicBezTo>
                    <a:pt x="113" y="962"/>
                    <a:pt x="113" y="937"/>
                    <a:pt x="104" y="916"/>
                  </a:cubicBezTo>
                  <a:cubicBezTo>
                    <a:pt x="95" y="894"/>
                    <a:pt x="71" y="878"/>
                    <a:pt x="64" y="856"/>
                  </a:cubicBezTo>
                  <a:cubicBezTo>
                    <a:pt x="53" y="822"/>
                    <a:pt x="35" y="790"/>
                    <a:pt x="24" y="756"/>
                  </a:cubicBezTo>
                  <a:cubicBezTo>
                    <a:pt x="20" y="682"/>
                    <a:pt x="12" y="609"/>
                    <a:pt x="0" y="536"/>
                  </a:cubicBezTo>
                  <a:cubicBezTo>
                    <a:pt x="2" y="513"/>
                    <a:pt x="3" y="480"/>
                    <a:pt x="8" y="456"/>
                  </a:cubicBezTo>
                  <a:cubicBezTo>
                    <a:pt x="13" y="431"/>
                    <a:pt x="64" y="372"/>
                    <a:pt x="88" y="364"/>
                  </a:cubicBezTo>
                  <a:cubicBezTo>
                    <a:pt x="123" y="329"/>
                    <a:pt x="167" y="307"/>
                    <a:pt x="212" y="288"/>
                  </a:cubicBezTo>
                  <a:cubicBezTo>
                    <a:pt x="239" y="277"/>
                    <a:pt x="272" y="276"/>
                    <a:pt x="300" y="268"/>
                  </a:cubicBezTo>
                  <a:cubicBezTo>
                    <a:pt x="333" y="258"/>
                    <a:pt x="365" y="245"/>
                    <a:pt x="400" y="240"/>
                  </a:cubicBezTo>
                  <a:cubicBezTo>
                    <a:pt x="432" y="235"/>
                    <a:pt x="465" y="236"/>
                    <a:pt x="496" y="228"/>
                  </a:cubicBezTo>
                  <a:cubicBezTo>
                    <a:pt x="564" y="211"/>
                    <a:pt x="635" y="200"/>
                    <a:pt x="704" y="192"/>
                  </a:cubicBezTo>
                  <a:cubicBezTo>
                    <a:pt x="741" y="183"/>
                    <a:pt x="782" y="177"/>
                    <a:pt x="820" y="172"/>
                  </a:cubicBezTo>
                  <a:cubicBezTo>
                    <a:pt x="871" y="155"/>
                    <a:pt x="931" y="154"/>
                    <a:pt x="984" y="148"/>
                  </a:cubicBezTo>
                  <a:cubicBezTo>
                    <a:pt x="1088" y="122"/>
                    <a:pt x="1220" y="114"/>
                    <a:pt x="1328" y="104"/>
                  </a:cubicBezTo>
                  <a:cubicBezTo>
                    <a:pt x="1366" y="95"/>
                    <a:pt x="1406" y="96"/>
                    <a:pt x="1444" y="92"/>
                  </a:cubicBezTo>
                  <a:cubicBezTo>
                    <a:pt x="1517" y="84"/>
                    <a:pt x="1591" y="75"/>
                    <a:pt x="1664" y="68"/>
                  </a:cubicBezTo>
                  <a:cubicBezTo>
                    <a:pt x="1795" y="35"/>
                    <a:pt x="1943" y="45"/>
                    <a:pt x="2076" y="40"/>
                  </a:cubicBezTo>
                  <a:cubicBezTo>
                    <a:pt x="2135" y="34"/>
                    <a:pt x="2180" y="30"/>
                    <a:pt x="2244" y="28"/>
                  </a:cubicBezTo>
                  <a:cubicBezTo>
                    <a:pt x="2334" y="18"/>
                    <a:pt x="2219" y="30"/>
                    <a:pt x="2396" y="20"/>
                  </a:cubicBezTo>
                  <a:cubicBezTo>
                    <a:pt x="2462" y="16"/>
                    <a:pt x="2525" y="0"/>
                    <a:pt x="2592" y="0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lIns="91291" tIns="45653" rIns="91291" bIns="45653"/>
            <a:lstStyle/>
            <a:p>
              <a:pPr>
                <a:defRPr/>
              </a:pPr>
              <a:endParaRPr lang="en-GB">
                <a:ea typeface="ＭＳ Ｐゴシック" pitchFamily="48" charset="-128"/>
              </a:endParaRPr>
            </a:p>
          </p:txBody>
        </p:sp>
        <p:sp>
          <p:nvSpPr>
            <p:cNvPr id="19" name="Freeform 43">
              <a:extLst>
                <a:ext uri="{FF2B5EF4-FFF2-40B4-BE49-F238E27FC236}">
                  <a16:creationId xmlns:a16="http://schemas.microsoft.com/office/drawing/2014/main" id="{CE9358CF-67F8-4230-9D5E-FE3FD7985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328" y="4365104"/>
              <a:ext cx="216024" cy="45719"/>
            </a:xfrm>
            <a:custGeom>
              <a:avLst/>
              <a:gdLst>
                <a:gd name="T0" fmla="*/ 0 w 132"/>
                <a:gd name="T1" fmla="*/ 0 h 1"/>
                <a:gd name="T2" fmla="*/ 212 w 132"/>
                <a:gd name="T3" fmla="*/ 0 h 1"/>
                <a:gd name="T4" fmla="*/ 0 60000 65536"/>
                <a:gd name="T5" fmla="*/ 0 60000 65536"/>
                <a:gd name="T6" fmla="*/ 0 w 132"/>
                <a:gd name="T7" fmla="*/ 0 h 1"/>
                <a:gd name="T8" fmla="*/ 132 w 13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2" h="1">
                  <a:moveTo>
                    <a:pt x="0" y="0"/>
                  </a:moveTo>
                  <a:cubicBezTo>
                    <a:pt x="44" y="0"/>
                    <a:pt x="88" y="0"/>
                    <a:pt x="132" y="0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lIns="91291" tIns="45653" rIns="91291" bIns="45653"/>
            <a:lstStyle/>
            <a:p>
              <a:pPr>
                <a:defRPr/>
              </a:pPr>
              <a:endParaRPr lang="en-GB">
                <a:ea typeface="ＭＳ Ｐゴシック" pitchFamily="48" charset="-128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6FAB31D7-08A2-4B70-A605-C3F37311761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07008" y="4721325"/>
            <a:ext cx="2312586" cy="1971538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8F8FD48-56E6-4252-9071-33E7B620F5FD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733A8C-1929-4CCF-80FC-F1A23310348C}"/>
              </a:ext>
            </a:extLst>
          </p:cNvPr>
          <p:cNvSpPr txBox="1"/>
          <p:nvPr/>
        </p:nvSpPr>
        <p:spPr>
          <a:xfrm>
            <a:off x="3681279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73588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9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:a16="http://schemas.microsoft.com/office/drawing/2014/main" id="{CE953221-A992-4DFA-970B-126188CD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0413" y="1658938"/>
            <a:ext cx="13198476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0760" tIns="50760" rIns="50760" bIns="50760" anchor="b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32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8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4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2F082-8152-4D93-9B39-6FC245AE761C}"/>
              </a:ext>
            </a:extLst>
          </p:cNvPr>
          <p:cNvSpPr txBox="1"/>
          <p:nvPr/>
        </p:nvSpPr>
        <p:spPr>
          <a:xfrm>
            <a:off x="1064712" y="1537616"/>
            <a:ext cx="10221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This series of short clips and slides aims to: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Jog a few memories for established umpires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To give a few tips to the less experienced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Maybe give players, and especially captains, a few ideas about what they should be looking for when they come to mark an umpire’s performance as many are asked to do on a weekly basis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Provide some food for thought and hopefully some light relief for the viewer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C26794-6804-4C1C-BF6A-1BB2BA0597BF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E281CA-AA88-4FAB-94BC-5426A59CA6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72E351-78C5-472F-8C17-E283CDDDECC9}"/>
              </a:ext>
            </a:extLst>
          </p:cNvPr>
          <p:cNvSpPr txBox="1"/>
          <p:nvPr/>
        </p:nvSpPr>
        <p:spPr>
          <a:xfrm>
            <a:off x="1038613" y="2086976"/>
            <a:ext cx="107508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u="sng" dirty="0">
                <a:solidFill>
                  <a:srgbClr val="002060"/>
                </a:solidFill>
              </a:rPr>
              <a:t>Visualisation</a:t>
            </a:r>
            <a:endParaRPr lang="en-GB" sz="2800" dirty="0">
              <a:solidFill>
                <a:srgbClr val="002060"/>
              </a:solidFill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As you walk the ground you will often see batters on the pitch playing imaginary shots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As you inspect the pitch could you not do the same?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Stand in your normal bowler’s end position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Are there any useful lines in the grass to guide me – leg stump/off stump?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Play a couple of balls through in your mind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Bowler running in/delivering/appealing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Helps to set the mind up for that first ball of the day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ED3DB-46C0-4137-9E7C-C52CEC7E0AC6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E85A0-F062-4D04-845A-C131DE19408C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7686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385912-1164-4F9E-932E-43AE63D3A8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33816-BAAA-4894-B10F-A06213F83A0B}"/>
              </a:ext>
            </a:extLst>
          </p:cNvPr>
          <p:cNvSpPr/>
          <p:nvPr/>
        </p:nvSpPr>
        <p:spPr>
          <a:xfrm>
            <a:off x="1073425" y="2191578"/>
            <a:ext cx="1015496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2060"/>
                </a:solidFill>
                <a:effectLst/>
              </a:rPr>
              <a:t>When you imagine performing a task, you condition your neural pathways so that the action feels familiar when you go to perform it.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It</a:t>
            </a:r>
            <a:r>
              <a:rPr lang="en-GB" sz="2400" b="0" i="0" dirty="0">
                <a:solidFill>
                  <a:srgbClr val="002060"/>
                </a:solidFill>
                <a:effectLst/>
              </a:rPr>
              <a:t>’s as if you’re carving a groove in your nervous system. </a:t>
            </a:r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02060"/>
                </a:solidFill>
                <a:effectLst/>
              </a:rPr>
              <a:t>On a purely psychological level, envisioning success can enhance motivation and confidence.</a:t>
            </a:r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Envisioning calmness may also decrease physical symptoms of stress, like an increase in heart rate or stress hormones.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7EBA84-324C-4500-8AB2-BADC85A67C9E}"/>
              </a:ext>
            </a:extLst>
          </p:cNvPr>
          <p:cNvSpPr/>
          <p:nvPr/>
        </p:nvSpPr>
        <p:spPr>
          <a:xfrm>
            <a:off x="1073425" y="1539628"/>
            <a:ext cx="415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800" dirty="0">
                <a:solidFill>
                  <a:srgbClr val="002060"/>
                </a:solidFill>
              </a:rPr>
              <a:t>So what is Visualisation?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F4C6E1-A3AA-406A-BD9A-40473732142F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28300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385912-1164-4F9E-932E-43AE63D3A8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F4C6E1-A3AA-406A-BD9A-40473732142F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  <p:pic>
        <p:nvPicPr>
          <p:cNvPr id="7" name="SB Visualisation">
            <a:hlinkClick r:id="" action="ppaction://media"/>
            <a:extLst>
              <a:ext uri="{FF2B5EF4-FFF2-40B4-BE49-F238E27FC236}">
                <a16:creationId xmlns:a16="http://schemas.microsoft.com/office/drawing/2014/main" id="{020F9052-F2E0-4AE2-A599-5ED2AA317B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5199" y="1431680"/>
            <a:ext cx="7499927" cy="487004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7D65B9-4043-42C1-8B12-9290368EF91C}"/>
              </a:ext>
            </a:extLst>
          </p:cNvPr>
          <p:cNvSpPr/>
          <p:nvPr/>
        </p:nvSpPr>
        <p:spPr>
          <a:xfrm>
            <a:off x="10319370" y="4923104"/>
            <a:ext cx="16232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Click on video to play</a:t>
            </a:r>
          </a:p>
        </p:txBody>
      </p:sp>
    </p:spTree>
    <p:extLst>
      <p:ext uri="{BB962C8B-B14F-4D97-AF65-F5344CB8AC3E}">
        <p14:creationId xmlns:p14="http://schemas.microsoft.com/office/powerpoint/2010/main" val="331356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4757E2-DE36-4034-8385-D732889721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40702-3527-47B3-AAB1-9C50C1148B75}"/>
              </a:ext>
            </a:extLst>
          </p:cNvPr>
          <p:cNvSpPr txBox="1"/>
          <p:nvPr/>
        </p:nvSpPr>
        <p:spPr>
          <a:xfrm>
            <a:off x="1038613" y="2142025"/>
            <a:ext cx="7364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f) Conducting the Toss – with BOTH umpires present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2DD650-63E6-4987-9991-AD8FE8EC513C}"/>
              </a:ext>
            </a:extLst>
          </p:cNvPr>
          <p:cNvSpPr txBox="1"/>
          <p:nvPr/>
        </p:nvSpPr>
        <p:spPr>
          <a:xfrm>
            <a:off x="1137684" y="2827419"/>
            <a:ext cx="102816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The ECB ACO “Best Practice” policy has a long list of things they suggest you mention to </a:t>
            </a:r>
            <a:r>
              <a:rPr lang="en-GB" sz="2400">
                <a:solidFill>
                  <a:srgbClr val="002060"/>
                </a:solidFill>
              </a:rPr>
              <a:t>the captains </a:t>
            </a:r>
            <a:r>
              <a:rPr lang="en-GB" sz="2400" dirty="0">
                <a:solidFill>
                  <a:srgbClr val="002060"/>
                </a:solidFill>
              </a:rPr>
              <a:t>at the toss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If every umpire goes through that list every week they are going to be really </a:t>
            </a:r>
            <a:r>
              <a:rPr lang="en-GB" sz="2400" dirty="0" err="1">
                <a:solidFill>
                  <a:srgbClr val="002060"/>
                </a:solidFill>
              </a:rPr>
              <a:t>brassed</a:t>
            </a:r>
            <a:r>
              <a:rPr lang="en-GB" sz="2400" dirty="0">
                <a:solidFill>
                  <a:srgbClr val="002060"/>
                </a:solidFill>
              </a:rPr>
              <a:t> off by half way through the season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Choose what you need to say depending on the conditions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Share out who says what so it does not look like one umpire is “in charge”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4631A-6B64-42B2-985C-0D63FAEC6595}"/>
              </a:ext>
            </a:extLst>
          </p:cNvPr>
          <p:cNvSpPr txBox="1"/>
          <p:nvPr/>
        </p:nvSpPr>
        <p:spPr>
          <a:xfrm>
            <a:off x="1038613" y="1445672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735BCF-CB87-4761-A7C0-41C7440648BB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64639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D1695E-7638-4CEE-9E7A-F1019AD4DA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5558BB-87C9-46D0-96CC-D04865CC65A5}"/>
              </a:ext>
            </a:extLst>
          </p:cNvPr>
          <p:cNvSpPr/>
          <p:nvPr/>
        </p:nvSpPr>
        <p:spPr>
          <a:xfrm>
            <a:off x="1323487" y="1707082"/>
            <a:ext cx="7364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f) Conducting the Toss – with BOTH umpires present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8A8A10-14B9-4D80-91BB-12BBC84C1C48}"/>
              </a:ext>
            </a:extLst>
          </p:cNvPr>
          <p:cNvSpPr txBox="1"/>
          <p:nvPr/>
        </p:nvSpPr>
        <p:spPr>
          <a:xfrm>
            <a:off x="1323486" y="2332383"/>
            <a:ext cx="1011714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2060"/>
                </a:solidFill>
              </a:rPr>
              <a:t>Use questions to get agreement – not statements to dictate: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“You remember you are responsible for the conduct of yourselves and your players don’t you?”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“Are you both happy you know and understand the playing regulations for today?”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“When do you want drinks today?”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“You know you are responsible for your over rates but do you want us to give you a countdown on time remaining?”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63E1B4-958C-4E4F-8530-78ACF7F8FC68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2100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3EF546-9FE4-4618-B973-B23DEDE9CC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80C63E-4AFB-46E5-B229-30F481E09B98}"/>
              </a:ext>
            </a:extLst>
          </p:cNvPr>
          <p:cNvSpPr/>
          <p:nvPr/>
        </p:nvSpPr>
        <p:spPr>
          <a:xfrm>
            <a:off x="1190966" y="1550048"/>
            <a:ext cx="7364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f) Conducting the Toss – with BOTH umpires present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F7BB61-F9E8-49BC-84D6-2C2E9CEB141D}"/>
              </a:ext>
            </a:extLst>
          </p:cNvPr>
          <p:cNvSpPr txBox="1"/>
          <p:nvPr/>
        </p:nvSpPr>
        <p:spPr>
          <a:xfrm>
            <a:off x="1286540" y="2215105"/>
            <a:ext cx="951619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2060"/>
                </a:solidFill>
              </a:rPr>
              <a:t>By using this approach, if there is a problem later then your response to the captains is: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002060"/>
                </a:solidFill>
              </a:rPr>
              <a:t>“You told me at the toss that you………XYZ”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Conduct the toss </a:t>
            </a:r>
            <a:r>
              <a:rPr lang="en-GB" sz="2000" dirty="0">
                <a:solidFill>
                  <a:srgbClr val="002060"/>
                </a:solidFill>
              </a:rPr>
              <a:t>(and make sure you get your coin back!)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Get an immediate response as to who is batting/bowling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Let the scorers know the outcome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B2C20A-7570-4F63-A149-CFF9881DE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941" y="4580018"/>
            <a:ext cx="2857519" cy="1931907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771333-42E8-4025-8E50-F85AE7CFFC69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49920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F47F05-31AB-45E3-A0D7-45865E37CC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B859B7-0893-43CE-97DC-601F366B9503}"/>
              </a:ext>
            </a:extLst>
          </p:cNvPr>
          <p:cNvSpPr txBox="1"/>
          <p:nvPr/>
        </p:nvSpPr>
        <p:spPr>
          <a:xfrm>
            <a:off x="1123674" y="1484509"/>
            <a:ext cx="946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2800" u="sng" dirty="0">
                <a:solidFill>
                  <a:srgbClr val="002060"/>
                </a:solidFill>
              </a:rPr>
              <a:t>Once you arrive at the ground – Pre Match Preparation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9E9113-A9E7-4CDF-9F5D-0A82937B9D7D}"/>
              </a:ext>
            </a:extLst>
          </p:cNvPr>
          <p:cNvSpPr txBox="1"/>
          <p:nvPr/>
        </p:nvSpPr>
        <p:spPr>
          <a:xfrm>
            <a:off x="1123673" y="2050874"/>
            <a:ext cx="10784791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g) After the toss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You should have a few minutes to prepare yourself for the start of the game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Decide with your colleague which ends you will take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Drink if you need it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Toilet!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Check your pockets!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Ring the 5 minute bell </a:t>
            </a:r>
            <a:r>
              <a:rPr lang="en-GB" sz="2000" dirty="0">
                <a:solidFill>
                  <a:srgbClr val="002060"/>
                </a:solidFill>
              </a:rPr>
              <a:t>(or knock on the changing rooms to let the teams know you are on your way out – don’t be stood out in the middle waiting for them past the start time!)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Cross the boundary, shake hands with your colleague and have a good game!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FDC69-107D-4E82-9B9D-DE94FD69051B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6175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8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B08A60-93B4-4B0D-A2EF-344AED93B9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59EF24-F3BB-457D-ABA7-83AE78312A8B}"/>
              </a:ext>
            </a:extLst>
          </p:cNvPr>
          <p:cNvSpPr txBox="1"/>
          <p:nvPr/>
        </p:nvSpPr>
        <p:spPr>
          <a:xfrm>
            <a:off x="1101359" y="1393464"/>
            <a:ext cx="8912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5. The Five Minute Drill – </a:t>
            </a:r>
            <a:r>
              <a:rPr lang="en-GB" sz="2400" dirty="0">
                <a:solidFill>
                  <a:srgbClr val="002060"/>
                </a:solidFill>
              </a:rPr>
              <a:t>what to do when you get out there</a:t>
            </a: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337FF8-2701-4E73-A886-7314512C7054}"/>
              </a:ext>
            </a:extLst>
          </p:cNvPr>
          <p:cNvSpPr txBox="1"/>
          <p:nvPr/>
        </p:nvSpPr>
        <p:spPr>
          <a:xfrm>
            <a:off x="596348" y="2474388"/>
            <a:ext cx="5187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Build wicket and align with colleague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B0EF5-F9E1-45D6-800B-2D4D22AB9DFE}"/>
              </a:ext>
            </a:extLst>
          </p:cNvPr>
          <p:cNvSpPr txBox="1"/>
          <p:nvPr/>
        </p:nvSpPr>
        <p:spPr>
          <a:xfrm>
            <a:off x="596348" y="2967335"/>
            <a:ext cx="5799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Find out which end bowling will start from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B005D8-0688-454B-A381-829FF08E81D2}"/>
              </a:ext>
            </a:extLst>
          </p:cNvPr>
          <p:cNvSpPr txBox="1"/>
          <p:nvPr/>
        </p:nvSpPr>
        <p:spPr>
          <a:xfrm>
            <a:off x="596348" y="3491564"/>
            <a:ext cx="3271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Ask for bowler’s action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B13F7B-F299-49CE-BDCE-26090CD77D77}"/>
              </a:ext>
            </a:extLst>
          </p:cNvPr>
          <p:cNvSpPr txBox="1"/>
          <p:nvPr/>
        </p:nvSpPr>
        <p:spPr>
          <a:xfrm>
            <a:off x="596348" y="4015793"/>
            <a:ext cx="4790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Give bowler a marker and the ball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A85FD-9360-4CAE-85D7-9E96B0A7327E}"/>
              </a:ext>
            </a:extLst>
          </p:cNvPr>
          <p:cNvSpPr txBox="1"/>
          <p:nvPr/>
        </p:nvSpPr>
        <p:spPr>
          <a:xfrm>
            <a:off x="596348" y="4540022"/>
            <a:ext cx="5050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Notify striker of bowler’s action and </a:t>
            </a:r>
          </a:p>
          <a:p>
            <a:r>
              <a:rPr lang="en-GB" sz="2400" dirty="0">
                <a:solidFill>
                  <a:srgbClr val="002060"/>
                </a:solidFill>
              </a:rPr>
              <a:t>give guard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CE0BA2-D498-4942-A183-6E6022BEC3B1}"/>
              </a:ext>
            </a:extLst>
          </p:cNvPr>
          <p:cNvSpPr txBox="1"/>
          <p:nvPr/>
        </p:nvSpPr>
        <p:spPr>
          <a:xfrm>
            <a:off x="596348" y="5408910"/>
            <a:ext cx="4721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Help striker to align sight screens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0C09E4-C9BD-4751-A19A-36A375D51D0F}"/>
              </a:ext>
            </a:extLst>
          </p:cNvPr>
          <p:cNvSpPr txBox="1"/>
          <p:nvPr/>
        </p:nvSpPr>
        <p:spPr>
          <a:xfrm>
            <a:off x="6599583" y="2449227"/>
            <a:ext cx="5407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Check fielding captain has set his field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46450-086D-4260-90F7-B7EAAF57607C}"/>
              </a:ext>
            </a:extLst>
          </p:cNvPr>
          <p:cNvSpPr txBox="1"/>
          <p:nvPr/>
        </p:nvSpPr>
        <p:spPr>
          <a:xfrm>
            <a:off x="6599583" y="2903306"/>
            <a:ext cx="3539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Check scorers are ready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12401A-E6FE-4F67-B8C9-5829EE87D4A3}"/>
              </a:ext>
            </a:extLst>
          </p:cNvPr>
          <p:cNvSpPr txBox="1"/>
          <p:nvPr/>
        </p:nvSpPr>
        <p:spPr>
          <a:xfrm>
            <a:off x="6599764" y="3387367"/>
            <a:ext cx="3470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Check batters are ready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E1EE3D-C3F7-4983-BE5F-FBEA16D24B9C}"/>
              </a:ext>
            </a:extLst>
          </p:cNvPr>
          <p:cNvSpPr txBox="1"/>
          <p:nvPr/>
        </p:nvSpPr>
        <p:spPr>
          <a:xfrm>
            <a:off x="6599583" y="3877045"/>
            <a:ext cx="3627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Check colleague is ready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8FC2D1-41A6-47F0-A0BC-B811270CA63D}"/>
              </a:ext>
            </a:extLst>
          </p:cNvPr>
          <p:cNvSpPr txBox="1"/>
          <p:nvPr/>
        </p:nvSpPr>
        <p:spPr>
          <a:xfrm>
            <a:off x="585243" y="5951690"/>
            <a:ext cx="4185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Check 11 fielders are present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7049E7-82C3-4466-9F7E-5D7F30E11618}"/>
              </a:ext>
            </a:extLst>
          </p:cNvPr>
          <p:cNvSpPr txBox="1"/>
          <p:nvPr/>
        </p:nvSpPr>
        <p:spPr>
          <a:xfrm>
            <a:off x="6626086" y="4320086"/>
            <a:ext cx="4960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Check start time has been reached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28B98B-F99E-45F7-BE1B-35417B3AD288}"/>
              </a:ext>
            </a:extLst>
          </p:cNvPr>
          <p:cNvSpPr txBox="1"/>
          <p:nvPr/>
        </p:nvSpPr>
        <p:spPr>
          <a:xfrm>
            <a:off x="7511884" y="4978463"/>
            <a:ext cx="27156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rgbClr val="002060"/>
                </a:solidFill>
              </a:rPr>
              <a:t>Call PLAY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7EB30C-CEF7-4D69-A24E-FE4B3479AB5C}"/>
              </a:ext>
            </a:extLst>
          </p:cNvPr>
          <p:cNvSpPr txBox="1"/>
          <p:nvPr/>
        </p:nvSpPr>
        <p:spPr>
          <a:xfrm>
            <a:off x="240160" y="247438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D1E458-AB96-4B2A-B831-A018F55673A6}"/>
              </a:ext>
            </a:extLst>
          </p:cNvPr>
          <p:cNvSpPr txBox="1"/>
          <p:nvPr/>
        </p:nvSpPr>
        <p:spPr>
          <a:xfrm>
            <a:off x="229055" y="296710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A7B38C-E050-4478-8720-9C911EFAA20C}"/>
              </a:ext>
            </a:extLst>
          </p:cNvPr>
          <p:cNvSpPr txBox="1"/>
          <p:nvPr/>
        </p:nvSpPr>
        <p:spPr>
          <a:xfrm>
            <a:off x="229055" y="349156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8439B5-51BD-4B01-899E-374B8DFC86A9}"/>
              </a:ext>
            </a:extLst>
          </p:cNvPr>
          <p:cNvSpPr txBox="1"/>
          <p:nvPr/>
        </p:nvSpPr>
        <p:spPr>
          <a:xfrm>
            <a:off x="240160" y="40155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CDB966-1720-426A-8B51-10539FCDD2C5}"/>
              </a:ext>
            </a:extLst>
          </p:cNvPr>
          <p:cNvSpPr txBox="1"/>
          <p:nvPr/>
        </p:nvSpPr>
        <p:spPr>
          <a:xfrm>
            <a:off x="253873" y="453344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27F0AF-26BE-42EB-B6FF-4537C1174645}"/>
              </a:ext>
            </a:extLst>
          </p:cNvPr>
          <p:cNvSpPr txBox="1"/>
          <p:nvPr/>
        </p:nvSpPr>
        <p:spPr>
          <a:xfrm>
            <a:off x="240160" y="540116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4B1D94-87FF-451B-9FF4-449537147B0F}"/>
              </a:ext>
            </a:extLst>
          </p:cNvPr>
          <p:cNvSpPr txBox="1"/>
          <p:nvPr/>
        </p:nvSpPr>
        <p:spPr>
          <a:xfrm>
            <a:off x="229055" y="594394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B98CFE-541E-4A51-BE40-AFDE7A92B628}"/>
              </a:ext>
            </a:extLst>
          </p:cNvPr>
          <p:cNvSpPr txBox="1"/>
          <p:nvPr/>
        </p:nvSpPr>
        <p:spPr>
          <a:xfrm>
            <a:off x="6269898" y="244394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AABD36-EBB2-4638-AE06-4DAB3A32605B}"/>
              </a:ext>
            </a:extLst>
          </p:cNvPr>
          <p:cNvSpPr txBox="1"/>
          <p:nvPr/>
        </p:nvSpPr>
        <p:spPr>
          <a:xfrm>
            <a:off x="6269898" y="293672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731321-0FDE-4506-919B-7CD1718EF642}"/>
              </a:ext>
            </a:extLst>
          </p:cNvPr>
          <p:cNvSpPr txBox="1"/>
          <p:nvPr/>
        </p:nvSpPr>
        <p:spPr>
          <a:xfrm>
            <a:off x="6184137" y="3350639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A62422-B64A-455B-962B-A61251E8B640}"/>
              </a:ext>
            </a:extLst>
          </p:cNvPr>
          <p:cNvSpPr txBox="1"/>
          <p:nvPr/>
        </p:nvSpPr>
        <p:spPr>
          <a:xfrm>
            <a:off x="6206964" y="3868747"/>
            <a:ext cx="504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11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272EEF-A42E-45E4-ACC4-8D9DA6526A6D}"/>
              </a:ext>
            </a:extLst>
          </p:cNvPr>
          <p:cNvSpPr txBox="1"/>
          <p:nvPr/>
        </p:nvSpPr>
        <p:spPr>
          <a:xfrm>
            <a:off x="6209651" y="4317547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12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2BF047-3E1F-480E-94D5-DFF481C5B046}"/>
              </a:ext>
            </a:extLst>
          </p:cNvPr>
          <p:cNvSpPr txBox="1"/>
          <p:nvPr/>
        </p:nvSpPr>
        <p:spPr>
          <a:xfrm>
            <a:off x="6209651" y="5118124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13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B3CFD4-372F-42F3-99CE-580C071D25B4}"/>
              </a:ext>
            </a:extLst>
          </p:cNvPr>
          <p:cNvSpPr txBox="1"/>
          <p:nvPr/>
        </p:nvSpPr>
        <p:spPr>
          <a:xfrm>
            <a:off x="431967" y="1993986"/>
            <a:ext cx="116980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Take a few minutes to build your own list and then click the numbers to check off your list against ours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1799FB-C528-4243-8E43-FAB68D70C803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48573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31" grpId="0"/>
      <p:bldP spid="3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F09335-882E-499C-BEB1-A821413926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22D93-AB7F-457E-915C-73F30AF7FF20}"/>
              </a:ext>
            </a:extLst>
          </p:cNvPr>
          <p:cNvSpPr txBox="1"/>
          <p:nvPr/>
        </p:nvSpPr>
        <p:spPr>
          <a:xfrm>
            <a:off x="3531610" y="3839419"/>
            <a:ext cx="5083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Thank you for watching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394B16-6F96-4DD7-A76A-EFEC599530ED}"/>
              </a:ext>
            </a:extLst>
          </p:cNvPr>
          <p:cNvSpPr/>
          <p:nvPr/>
        </p:nvSpPr>
        <p:spPr>
          <a:xfrm>
            <a:off x="753188" y="4232478"/>
            <a:ext cx="10685623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Produced by:</a:t>
            </a:r>
            <a:b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Ian Royle, Regional Education Officer</a:t>
            </a:r>
            <a:b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245C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rgbClr val="00245C"/>
                </a:solidFill>
                <a:latin typeface="Arial"/>
                <a:ea typeface="ＭＳ Ｐゴシック"/>
              </a:rPr>
              <a:t>Audio by: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Chris Kelly, ECB Umpires’ Manager</a:t>
            </a:r>
          </a:p>
          <a:p>
            <a:pPr>
              <a:defRPr/>
            </a:pPr>
            <a:r>
              <a:rPr lang="en-GB" dirty="0">
                <a:solidFill>
                  <a:srgbClr val="002060"/>
                </a:solidFill>
              </a:rPr>
              <a:t>Disclaimer: All audio parts of this presentation are the sole property of their respective owners.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245C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Edited by: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John Golding, Regional Development Officer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C221B5-5778-48B2-A176-3BB242473AD2}"/>
              </a:ext>
            </a:extLst>
          </p:cNvPr>
          <p:cNvSpPr txBox="1"/>
          <p:nvPr/>
        </p:nvSpPr>
        <p:spPr>
          <a:xfrm>
            <a:off x="1194658" y="1592650"/>
            <a:ext cx="980268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>
                <a:solidFill>
                  <a:srgbClr val="002060"/>
                </a:solidFill>
              </a:rPr>
              <a:t>Congratulations – your game is now underway!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</a:rPr>
              <a:t>All of this is to try and solve problems before they arise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pPr algn="ctr"/>
            <a:r>
              <a:rPr lang="en-GB" sz="3200" dirty="0">
                <a:solidFill>
                  <a:srgbClr val="002060"/>
                </a:solidFill>
              </a:rPr>
              <a:t>Fail to Prepare – Prepare to Fail</a:t>
            </a:r>
          </a:p>
        </p:txBody>
      </p:sp>
    </p:spTree>
    <p:extLst>
      <p:ext uri="{BB962C8B-B14F-4D97-AF65-F5344CB8AC3E}">
        <p14:creationId xmlns:p14="http://schemas.microsoft.com/office/powerpoint/2010/main" val="113300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AAC2C9-657C-41B6-A287-A038121ECE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26F29F-B1D8-415E-8ABB-956ABC71C0C5}"/>
              </a:ext>
            </a:extLst>
          </p:cNvPr>
          <p:cNvSpPr/>
          <p:nvPr/>
        </p:nvSpPr>
        <p:spPr>
          <a:xfrm>
            <a:off x="924153" y="1576899"/>
            <a:ext cx="77917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These presentations are an overview only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They will provide you with an understanding of some cricket umpiring techniques, but you will need to develop these skills through practical experience and more structured training should you wish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It won’t teach you everything you need to know, but it will give you some of the tools to start off</a:t>
            </a:r>
          </a:p>
        </p:txBody>
      </p:sp>
      <p:pic>
        <p:nvPicPr>
          <p:cNvPr id="6" name="Picture 2" descr="First ever female umpires to stand in ICC event">
            <a:extLst>
              <a:ext uri="{FF2B5EF4-FFF2-40B4-BE49-F238E27FC236}">
                <a16:creationId xmlns:a16="http://schemas.microsoft.com/office/drawing/2014/main" id="{A00A76EA-7EDE-495E-A818-D9B357F30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1576899"/>
            <a:ext cx="2827394" cy="16573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tart Your Cricket Umpire Career | Cricket Tasmania">
            <a:extLst>
              <a:ext uri="{FF2B5EF4-FFF2-40B4-BE49-F238E27FC236}">
                <a16:creationId xmlns:a16="http://schemas.microsoft.com/office/drawing/2014/main" id="{6EA5645D-48C6-49BC-8DC9-7C6FE5E9F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3247263"/>
            <a:ext cx="2827394" cy="17716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roup of young men playing a game of football&#10;&#10;Description automatically generated">
            <a:extLst>
              <a:ext uri="{FF2B5EF4-FFF2-40B4-BE49-F238E27FC236}">
                <a16:creationId xmlns:a16="http://schemas.microsoft.com/office/drawing/2014/main" id="{86CF7410-ADD4-44D4-B798-D25AEC709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15" y="5018914"/>
            <a:ext cx="2827394" cy="177165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1DE0D8-49D3-406A-B176-0C98D26F2DCA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61598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650D5B-6187-4262-8C73-86044E6963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55AA76-3C9B-4753-ABE2-4E4E50FF2F2B}"/>
              </a:ext>
            </a:extLst>
          </p:cNvPr>
          <p:cNvSpPr txBox="1"/>
          <p:nvPr/>
        </p:nvSpPr>
        <p:spPr>
          <a:xfrm>
            <a:off x="1257210" y="1676952"/>
            <a:ext cx="371287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</a:rPr>
              <a:t>Planning &amp;</a:t>
            </a:r>
          </a:p>
          <a:p>
            <a:r>
              <a:rPr lang="en-GB" sz="4800" dirty="0">
                <a:solidFill>
                  <a:srgbClr val="002060"/>
                </a:solidFill>
              </a:rPr>
              <a:t>Preparation</a:t>
            </a:r>
          </a:p>
          <a:p>
            <a:r>
              <a:rPr lang="en-GB" sz="4800" dirty="0">
                <a:solidFill>
                  <a:srgbClr val="002060"/>
                </a:solidFill>
              </a:rPr>
              <a:t>Prevent</a:t>
            </a:r>
          </a:p>
          <a:p>
            <a:r>
              <a:rPr lang="en-GB" sz="4800" dirty="0">
                <a:solidFill>
                  <a:srgbClr val="002060"/>
                </a:solidFill>
              </a:rPr>
              <a:t>Poor</a:t>
            </a:r>
          </a:p>
          <a:p>
            <a:r>
              <a:rPr lang="en-GB" sz="4800" dirty="0">
                <a:solidFill>
                  <a:srgbClr val="002060"/>
                </a:solidFill>
              </a:rPr>
              <a:t>Performance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205E77-EEDF-4868-8D79-DC923062F2C9}"/>
              </a:ext>
            </a:extLst>
          </p:cNvPr>
          <p:cNvSpPr txBox="1"/>
          <p:nvPr/>
        </p:nvSpPr>
        <p:spPr>
          <a:xfrm>
            <a:off x="1257210" y="5711687"/>
            <a:ext cx="3922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(Spot the “deliberate” error)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6DF244-51D7-474F-9E31-BE637FCDE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225" y="1676952"/>
            <a:ext cx="5436166" cy="4662203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B4AEEF-D484-477A-881B-1092D998C00E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28121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E34087-5091-408E-A9FD-EFC95E483D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DC9815-071E-46A6-BEBD-D2A3EC638AA0}"/>
              </a:ext>
            </a:extLst>
          </p:cNvPr>
          <p:cNvSpPr txBox="1"/>
          <p:nvPr/>
        </p:nvSpPr>
        <p:spPr>
          <a:xfrm>
            <a:off x="850611" y="2834228"/>
            <a:ext cx="103777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We all “do” planning and preparation in some form……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….whether we realise it or not!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The aim of this presentation is just to, hopefully, give a bit of structure to </a:t>
            </a:r>
          </a:p>
          <a:p>
            <a:r>
              <a:rPr lang="en-GB" sz="2400" dirty="0">
                <a:solidFill>
                  <a:srgbClr val="002060"/>
                </a:solidFill>
              </a:rPr>
              <a:t>     the process.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5F92BF-1114-4910-9E88-E6D2AFEE8999}"/>
              </a:ext>
            </a:extLst>
          </p:cNvPr>
          <p:cNvSpPr txBox="1"/>
          <p:nvPr/>
        </p:nvSpPr>
        <p:spPr>
          <a:xfrm>
            <a:off x="850611" y="1695036"/>
            <a:ext cx="59747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Planning and Preparation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482B85-7DAB-4086-91BF-7B2C6F26E706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74852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C39639-ED4E-4260-899A-55B2B28725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3" name="netspractice_5.1.wmv">
            <a:hlinkClick r:id="" action="ppaction://media"/>
            <a:extLst>
              <a:ext uri="{FF2B5EF4-FFF2-40B4-BE49-F238E27FC236}">
                <a16:creationId xmlns:a16="http://schemas.microsoft.com/office/drawing/2014/main" id="{EBDC9837-B272-40AB-A14C-4E606204E39A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301" y="2629192"/>
            <a:ext cx="4668230" cy="3819331"/>
          </a:xfrm>
          <a:prstGeom prst="rect">
            <a:avLst/>
          </a:prstGeom>
          <a:noFill/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0D350D-F2B2-4E05-B34C-91629D1C8618}"/>
              </a:ext>
            </a:extLst>
          </p:cNvPr>
          <p:cNvSpPr txBox="1"/>
          <p:nvPr/>
        </p:nvSpPr>
        <p:spPr>
          <a:xfrm>
            <a:off x="1229987" y="1459641"/>
            <a:ext cx="905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When do you start Planning &amp; Preparation?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B25B0B-6DF1-45A0-BAFA-DE77A1F996FD}"/>
              </a:ext>
            </a:extLst>
          </p:cNvPr>
          <p:cNvSpPr txBox="1"/>
          <p:nvPr/>
        </p:nvSpPr>
        <p:spPr>
          <a:xfrm>
            <a:off x="1325680" y="2105972"/>
            <a:ext cx="7520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Ever though of attending pre-season nets?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6652742F-D58A-42AA-8C33-BC6B48C29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5680" y="2629192"/>
            <a:ext cx="4821384" cy="113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2060"/>
                </a:solidFill>
                <a:cs typeface="Arial" panose="020B0604020202020204" pitchFamily="34" charset="0"/>
              </a:rPr>
              <a:t>Consolidate your strengths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2060"/>
                </a:solidFill>
                <a:cs typeface="Arial" panose="020B0604020202020204" pitchFamily="34" charset="0"/>
              </a:rPr>
              <a:t>Work on areas for development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B59D4F-F188-4740-9D70-5140B4DF44EA}"/>
              </a:ext>
            </a:extLst>
          </p:cNvPr>
          <p:cNvSpPr/>
          <p:nvPr/>
        </p:nvSpPr>
        <p:spPr>
          <a:xfrm>
            <a:off x="1325680" y="3729141"/>
            <a:ext cx="3382164" cy="2851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6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Foot faults</a:t>
            </a:r>
          </a:p>
          <a:p>
            <a:pPr marL="486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Flight of ball</a:t>
            </a:r>
          </a:p>
          <a:p>
            <a:pPr marL="486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Move eyes not head</a:t>
            </a:r>
          </a:p>
          <a:p>
            <a:pPr marL="486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Where did it pitch?</a:t>
            </a:r>
          </a:p>
          <a:p>
            <a:pPr marL="486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LBW decisions</a:t>
            </a:r>
          </a:p>
          <a:p>
            <a:pPr marL="486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Did they edge it?</a:t>
            </a:r>
          </a:p>
          <a:p>
            <a:pPr marL="486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Concentration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197A9F-2C75-4C77-9F65-4BA3D5B4CCE6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65089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8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883FD3-863E-4E9C-A222-E19616A97E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88388" y="6150422"/>
            <a:ext cx="2540000" cy="180975"/>
          </a:xfrm>
        </p:spPr>
        <p:txBody>
          <a:bodyPr/>
          <a:lstStyle/>
          <a:p>
            <a:fld id="{6166D983-3F05-4752-A4A4-475711FD8D30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9F439-7D41-4946-B85A-93ACEF24665F}"/>
              </a:ext>
            </a:extLst>
          </p:cNvPr>
          <p:cNvSpPr txBox="1"/>
          <p:nvPr/>
        </p:nvSpPr>
        <p:spPr>
          <a:xfrm>
            <a:off x="1264198" y="1448718"/>
            <a:ext cx="905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When do you start Planning &amp; Preparation?</a:t>
            </a:r>
          </a:p>
        </p:txBody>
      </p:sp>
      <p:pic>
        <p:nvPicPr>
          <p:cNvPr id="5" name="Picture 4" descr="A stack of flyers on a table&#10;&#10;Description automatically generated">
            <a:extLst>
              <a:ext uri="{FF2B5EF4-FFF2-40B4-BE49-F238E27FC236}">
                <a16:creationId xmlns:a16="http://schemas.microsoft.com/office/drawing/2014/main" id="{9B25ACD6-E69F-47B1-8DC0-60BB30F68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656" y="2275370"/>
            <a:ext cx="5166735" cy="38750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197057-E1AC-4093-917C-0DE0D0B64817}"/>
              </a:ext>
            </a:extLst>
          </p:cNvPr>
          <p:cNvSpPr txBox="1"/>
          <p:nvPr/>
        </p:nvSpPr>
        <p:spPr>
          <a:xfrm>
            <a:off x="1249537" y="2095049"/>
            <a:ext cx="54596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dirty="0">
                <a:solidFill>
                  <a:srgbClr val="002060"/>
                </a:solidFill>
              </a:rPr>
              <a:t>When you get the appointment?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are the regulations?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Where do I find them?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These days you will probably have to find your regulations on 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741E0C-8A97-4685-A555-0CA82CBF8E33}"/>
              </a:ext>
            </a:extLst>
          </p:cNvPr>
          <p:cNvSpPr txBox="1"/>
          <p:nvPr/>
        </p:nvSpPr>
        <p:spPr>
          <a:xfrm>
            <a:off x="1264198" y="5003654"/>
            <a:ext cx="5012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Tip: - many umpires make up a small “Cheat Sheet” covering the salient points for a particular competition</a:t>
            </a:r>
          </a:p>
        </p:txBody>
      </p:sp>
      <p:pic>
        <p:nvPicPr>
          <p:cNvPr id="9" name="Picture 8" descr="A picture containing text, whiteboard&#10;&#10;Description automatically generated">
            <a:extLst>
              <a:ext uri="{FF2B5EF4-FFF2-40B4-BE49-F238E27FC236}">
                <a16:creationId xmlns:a16="http://schemas.microsoft.com/office/drawing/2014/main" id="{017AFC2A-6650-4FE8-96BE-FB3A6A7D2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356" y="2583716"/>
            <a:ext cx="5144220" cy="3124276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E96C47-2AAF-4843-8684-9EE524B6566E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09264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6BA139-0E6E-46A2-B0C5-3DB2BF2B13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EC9117-B755-43F2-B7A9-E5942A33E689}"/>
              </a:ext>
            </a:extLst>
          </p:cNvPr>
          <p:cNvSpPr txBox="1"/>
          <p:nvPr/>
        </p:nvSpPr>
        <p:spPr>
          <a:xfrm>
            <a:off x="1233072" y="1455083"/>
            <a:ext cx="905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When do you start Planning &amp; Preparation?</a:t>
            </a: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920006E2-0120-44A5-87F8-CF31E355D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7" r="17783"/>
          <a:stretch/>
        </p:blipFill>
        <p:spPr>
          <a:xfrm>
            <a:off x="9059571" y="2269327"/>
            <a:ext cx="2741063" cy="3716803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E55021-0C64-4706-97A7-0393C7CD3EC4}"/>
              </a:ext>
            </a:extLst>
          </p:cNvPr>
          <p:cNvSpPr txBox="1"/>
          <p:nvPr/>
        </p:nvSpPr>
        <p:spPr>
          <a:xfrm>
            <a:off x="1188571" y="2166750"/>
            <a:ext cx="7204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When you are driving home after the game?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6CE3F5-BFCD-427A-A8B7-8D2CDECC31B0}"/>
              </a:ext>
            </a:extLst>
          </p:cNvPr>
          <p:cNvSpPr txBox="1"/>
          <p:nvPr/>
        </p:nvSpPr>
        <p:spPr>
          <a:xfrm>
            <a:off x="1233071" y="2780672"/>
            <a:ext cx="8442557" cy="182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02060"/>
                </a:solidFill>
              </a:rPr>
              <a:t>We’ve all done it, either by ourselves or with a colleague!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Review the game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went well?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do I need to work on next week?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5D0596-9D9D-4A62-9D11-FAFC434C3E69}"/>
              </a:ext>
            </a:extLst>
          </p:cNvPr>
          <p:cNvSpPr txBox="1"/>
          <p:nvPr/>
        </p:nvSpPr>
        <p:spPr>
          <a:xfrm>
            <a:off x="1307804" y="4601147"/>
            <a:ext cx="6755174" cy="182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rgbClr val="002060"/>
                </a:solidFill>
              </a:rPr>
              <a:t>And do it that way round!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Do not concentrate on the (perceived) errors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Look to build on what you did right!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Set some personal goals for next week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E9F7AF-98CD-4C9C-993A-73F869E6CF4A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77551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20C4BA-B81D-40C7-9525-A2F0C75CAA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58FC1-3CB1-4D96-973F-BB70E262446A}"/>
              </a:ext>
            </a:extLst>
          </p:cNvPr>
          <p:cNvSpPr txBox="1"/>
          <p:nvPr/>
        </p:nvSpPr>
        <p:spPr>
          <a:xfrm>
            <a:off x="1237852" y="1447639"/>
            <a:ext cx="8699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So, just what can you plan and prepare?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714C1-A4C6-41BD-B82D-9CCDB21104C5}"/>
              </a:ext>
            </a:extLst>
          </p:cNvPr>
          <p:cNvSpPr txBox="1"/>
          <p:nvPr/>
        </p:nvSpPr>
        <p:spPr>
          <a:xfrm>
            <a:off x="1149394" y="2272007"/>
            <a:ext cx="10216258" cy="3353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800" u="sng" dirty="0">
                <a:solidFill>
                  <a:srgbClr val="002060"/>
                </a:solidFill>
              </a:rPr>
              <a:t>Mental and Physical Preparation</a:t>
            </a:r>
            <a:endParaRPr lang="en-GB" sz="2400" u="sng" dirty="0">
              <a:solidFill>
                <a:srgbClr val="002060"/>
              </a:solidFill>
            </a:endParaRP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Study the competition regulations during the week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Take regular exercise – just like your doctor keeps telling you!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Get a good night’s sleep – keep away from those Friday all </a:t>
            </a:r>
            <a:r>
              <a:rPr lang="en-GB" sz="2400" dirty="0" err="1">
                <a:solidFill>
                  <a:srgbClr val="002060"/>
                </a:solidFill>
              </a:rPr>
              <a:t>nighters</a:t>
            </a:r>
            <a:r>
              <a:rPr lang="en-GB" sz="2400" dirty="0">
                <a:solidFill>
                  <a:srgbClr val="002060"/>
                </a:solidFill>
              </a:rPr>
              <a:t>!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Be well hydrated leading up to the game – No, not with beer and wine!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Eat well and sensibly – a decent, balanced breakfast is a must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Try to leave any external issues in the car as you arrive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10038-158F-4310-9CAA-B39E74769B77}"/>
              </a:ext>
            </a:extLst>
          </p:cNvPr>
          <p:cNvSpPr/>
          <p:nvPr/>
        </p:nvSpPr>
        <p:spPr>
          <a:xfrm>
            <a:off x="1149394" y="5708342"/>
            <a:ext cx="10353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0" i="0" dirty="0">
                <a:solidFill>
                  <a:srgbClr val="002060"/>
                </a:solidFill>
                <a:effectLst/>
              </a:rPr>
              <a:t>“Cricket umpiring is certainly more a mental game. </a:t>
            </a:r>
            <a:br>
              <a:rPr lang="en-GB" sz="2000" b="0" i="0" dirty="0">
                <a:solidFill>
                  <a:srgbClr val="002060"/>
                </a:solidFill>
                <a:effectLst/>
              </a:rPr>
            </a:br>
            <a:r>
              <a:rPr lang="en-GB" sz="2000" b="0" i="0" dirty="0">
                <a:solidFill>
                  <a:srgbClr val="002060"/>
                </a:solidFill>
                <a:effectLst/>
              </a:rPr>
              <a:t>I would say mentally it is 95% of what we do” – Simon </a:t>
            </a:r>
            <a:r>
              <a:rPr lang="en-GB" sz="2000" b="0" i="0" dirty="0" err="1">
                <a:solidFill>
                  <a:srgbClr val="002060"/>
                </a:solidFill>
                <a:effectLst/>
              </a:rPr>
              <a:t>Taufel</a:t>
            </a:r>
            <a:r>
              <a:rPr lang="en-GB" sz="2000" b="0" i="0" dirty="0">
                <a:solidFill>
                  <a:srgbClr val="002060"/>
                </a:solidFill>
                <a:effectLst/>
              </a:rPr>
              <a:t> 2012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C64B6C-1F37-4056-9B67-E4A6893497BC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6589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3215</TotalTime>
  <Words>2218</Words>
  <Application>Microsoft Office PowerPoint</Application>
  <PresentationFormat>Widescreen</PresentationFormat>
  <Paragraphs>294</Paragraphs>
  <Slides>28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Gotham HTF Book</vt:lpstr>
      <vt:lpstr>Gotham HTF Medium</vt:lpstr>
      <vt:lpstr>Office Theme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Royle</dc:creator>
  <cp:lastModifiedBy>John Golding</cp:lastModifiedBy>
  <cp:revision>48</cp:revision>
  <dcterms:created xsi:type="dcterms:W3CDTF">2020-04-28T12:41:05Z</dcterms:created>
  <dcterms:modified xsi:type="dcterms:W3CDTF">2020-06-30T09:21:35Z</dcterms:modified>
</cp:coreProperties>
</file>