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6"/>
  </p:notesMasterIdLst>
  <p:sldIdLst>
    <p:sldId id="266" r:id="rId2"/>
    <p:sldId id="302" r:id="rId3"/>
    <p:sldId id="373" r:id="rId4"/>
    <p:sldId id="375" r:id="rId5"/>
    <p:sldId id="607" r:id="rId6"/>
    <p:sldId id="611" r:id="rId7"/>
    <p:sldId id="608" r:id="rId8"/>
    <p:sldId id="609" r:id="rId9"/>
    <p:sldId id="610" r:id="rId10"/>
    <p:sldId id="613" r:id="rId11"/>
    <p:sldId id="614" r:id="rId12"/>
    <p:sldId id="616" r:id="rId13"/>
    <p:sldId id="615" r:id="rId14"/>
    <p:sldId id="633" r:id="rId15"/>
    <p:sldId id="640" r:id="rId16"/>
    <p:sldId id="634" r:id="rId17"/>
    <p:sldId id="617" r:id="rId18"/>
    <p:sldId id="618" r:id="rId19"/>
    <p:sldId id="619" r:id="rId20"/>
    <p:sldId id="620" r:id="rId21"/>
    <p:sldId id="621" r:id="rId22"/>
    <p:sldId id="622" r:id="rId23"/>
    <p:sldId id="623" r:id="rId24"/>
    <p:sldId id="64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6BC46F-6E25-4D7A-939B-EAE05B00E252}" v="1" dt="2020-04-13T14:16:30.0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949" autoAdjust="0"/>
  </p:normalViewPr>
  <p:slideViewPr>
    <p:cSldViewPr snapToGrid="0">
      <p:cViewPr varScale="1">
        <p:scale>
          <a:sx n="97" d="100"/>
          <a:sy n="97" d="100"/>
        </p:scale>
        <p:origin x="5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32933-9C34-49A8-AB91-48A928124AD6}" type="datetimeFigureOut">
              <a:rPr lang="en-GB" smtClean="0"/>
              <a:t>28/06/2020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46BD7-B8AC-422F-A356-AC032A06AC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218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46BD7-B8AC-422F-A356-AC032A06AC6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614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46BD7-B8AC-422F-A356-AC032A06AC6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03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46BD7-B8AC-422F-A356-AC032A06AC6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51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B9D29-BEEE-4C74-8EF3-D7670045BA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924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946BD7-B8AC-422F-A356-AC032A06AC6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954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46BD7-B8AC-422F-A356-AC032A06AC6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62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46BD7-B8AC-422F-A356-AC032A06AC6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160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46BD7-B8AC-422F-A356-AC032A06AC6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95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946BD7-B8AC-422F-A356-AC032A06AC6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438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6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D763CB3-42B7-4F7F-9BD8-7307E65DF54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A12EC2-6F0F-42EA-8485-A43E628D4E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342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876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77014"/>
            <a:ext cx="10363200" cy="4400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5E3CE17-9BE6-47A0-8867-464B74D6E9A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20B04C2-622D-4F4A-9603-28E108FFDE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43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D94F067-CAE2-4928-9657-72982E7F19A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B41BF3-00C6-4330-84EB-66628186DC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23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037D71-FDC0-4058-A323-B02D6AD0CEF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266049-DAD9-45E5-B9C4-9F32F85BB3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50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4F92BC5F-3C81-428D-A9DD-3D111C59468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FB6CC4A-1D53-4851-8519-437208FA20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636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5CE2A38-6594-46CC-9FD9-EF84C214320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599880B-E08B-478A-A1D3-F16FDB6B1E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111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15F8639-1AD0-47B7-8B01-34D78719334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3FCA015-CE2F-44E3-B3CD-816AF7E045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215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Lions Morga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141228" y="1657597"/>
            <a:ext cx="9909544" cy="177140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41228" y="3508745"/>
            <a:ext cx="9909544" cy="169944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141228" y="1657597"/>
            <a:ext cx="9909544" cy="177140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141228" y="3508745"/>
            <a:ext cx="9909544" cy="169944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3792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A picture containing nature&#10;&#10;Description generated with high confidence">
            <a:extLst>
              <a:ext uri="{FF2B5EF4-FFF2-40B4-BE49-F238E27FC236}">
                <a16:creationId xmlns:a16="http://schemas.microsoft.com/office/drawing/2014/main" id="{592BA350-B342-42ED-9233-2DD6678973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38" y="1235075"/>
            <a:ext cx="5441950" cy="541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5F778831-3A0B-41D6-9808-1601E79F9A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E57FE04-C94B-4C79-A9E4-C3693D1DDA8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511925"/>
            <a:ext cx="2540000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005699"/>
                </a:solidFill>
              </a:defRPr>
            </a:lvl1pPr>
          </a:lstStyle>
          <a:p>
            <a:fld id="{5E7DD9CC-580A-4FCB-B17A-54CD31B1F4A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1" name="Rectangle 6">
            <a:extLst>
              <a:ext uri="{FF2B5EF4-FFF2-40B4-BE49-F238E27FC236}">
                <a16:creationId xmlns:a16="http://schemas.microsoft.com/office/drawing/2014/main" id="{B0EC2E69-E205-46E1-A5CE-58E38C07D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963" y="6488113"/>
            <a:ext cx="5321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5699"/>
                </a:solidFill>
              </a:rPr>
              <a:t>©2020 South Central Region ECB ACO</a:t>
            </a:r>
          </a:p>
        </p:txBody>
      </p:sp>
      <p:sp>
        <p:nvSpPr>
          <p:cNvPr id="1032" name="TextBox 1">
            <a:extLst>
              <a:ext uri="{FF2B5EF4-FFF2-40B4-BE49-F238E27FC236}">
                <a16:creationId xmlns:a16="http://schemas.microsoft.com/office/drawing/2014/main" id="{77F9EDC6-1249-4D9F-A5A0-2BF89CDEC7A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46438" y="120650"/>
            <a:ext cx="54419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GB" altLang="en-US" sz="3600" b="1" dirty="0">
                <a:solidFill>
                  <a:srgbClr val="005699"/>
                </a:solidFill>
              </a:rPr>
              <a:t>South Central Region </a:t>
            </a:r>
            <a:br>
              <a:rPr lang="en-GB" altLang="en-US" sz="3600" b="1" dirty="0">
                <a:solidFill>
                  <a:srgbClr val="005699"/>
                </a:solidFill>
              </a:rPr>
            </a:br>
            <a:r>
              <a:rPr lang="en-GB" altLang="en-US" sz="3600" b="1" dirty="0">
                <a:solidFill>
                  <a:srgbClr val="005699"/>
                </a:solidFill>
              </a:rPr>
              <a:t>ECB ACO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37A8C-E041-48BD-AC5E-D478AC5B1D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64125" y="64198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5699"/>
                </a:solidFill>
              </a:defRPr>
            </a:lvl1pPr>
          </a:lstStyle>
          <a:p>
            <a:pPr>
              <a:defRPr/>
            </a:pPr>
            <a:fld id="{EF1BE90B-A8C4-40CB-819C-EEFE62BB3DA5}" type="datetimeFigureOut">
              <a:rPr lang="en-GB"/>
              <a:pPr>
                <a:defRPr/>
              </a:pPr>
              <a:t>28/06/2020</a:t>
            </a:fld>
            <a:endParaRPr lang="en-GB" dirty="0"/>
          </a:p>
        </p:txBody>
      </p:sp>
      <p:pic>
        <p:nvPicPr>
          <p:cNvPr id="2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8B9F186B-9CED-4A9A-AC77-B3909E5143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"/>
            <a:ext cx="133350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67DD677D-3548-4AC4-B928-3343F0FFF8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013" y="152400"/>
            <a:ext cx="1144587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48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56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5699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5699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5699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5699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9282" y="343530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Bite Sized Umpiring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0154" y="343530"/>
            <a:ext cx="1140267" cy="1439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8FFB40-AAC0-4DA3-A13A-30383169C27C}"/>
              </a:ext>
            </a:extLst>
          </p:cNvPr>
          <p:cNvSpPr txBox="1"/>
          <p:nvPr/>
        </p:nvSpPr>
        <p:spPr>
          <a:xfrm>
            <a:off x="439282" y="1174527"/>
            <a:ext cx="2140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Positioning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C385A4-C65C-4D98-B5F2-55174831B4BE}"/>
              </a:ext>
            </a:extLst>
          </p:cNvPr>
          <p:cNvSpPr txBox="1"/>
          <p:nvPr/>
        </p:nvSpPr>
        <p:spPr>
          <a:xfrm>
            <a:off x="439282" y="1697747"/>
            <a:ext cx="5319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Slides will build up for you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move to next slide click your space bar</a:t>
            </a:r>
          </a:p>
        </p:txBody>
      </p:sp>
    </p:spTree>
    <p:extLst>
      <p:ext uri="{BB962C8B-B14F-4D97-AF65-F5344CB8AC3E}">
        <p14:creationId xmlns:p14="http://schemas.microsoft.com/office/powerpoint/2010/main" val="135545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BD094DD-36AB-42A1-8C2A-E9829F03F037}"/>
              </a:ext>
            </a:extLst>
          </p:cNvPr>
          <p:cNvSpPr/>
          <p:nvPr/>
        </p:nvSpPr>
        <p:spPr>
          <a:xfrm>
            <a:off x="992742" y="1572288"/>
            <a:ext cx="73437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GB" alt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Be comfortable behind the stumps in order to;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See the bowler’s feet in his delivery stride with little or no head movement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127664-8D02-48E5-8266-7CB3E4A804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10" t="15035" r="12857" b="54712"/>
          <a:stretch/>
        </p:blipFill>
        <p:spPr>
          <a:xfrm>
            <a:off x="8129993" y="5117596"/>
            <a:ext cx="2674709" cy="1460062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8194" name="Picture 2" descr="Image result for cricket umpires">
            <a:extLst>
              <a:ext uri="{FF2B5EF4-FFF2-40B4-BE49-F238E27FC236}">
                <a16:creationId xmlns:a16="http://schemas.microsoft.com/office/drawing/2014/main" id="{935575A5-018A-46D3-8992-C32811F19A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1830" r="64502" b="7798"/>
          <a:stretch/>
        </p:blipFill>
        <p:spPr bwMode="auto">
          <a:xfrm>
            <a:off x="9160558" y="1572288"/>
            <a:ext cx="1588161" cy="3137743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ACC7E81-2B2F-4B11-9076-63CE18C54891}"/>
              </a:ext>
            </a:extLst>
          </p:cNvPr>
          <p:cNvSpPr/>
          <p:nvPr/>
        </p:nvSpPr>
        <p:spPr>
          <a:xfrm>
            <a:off x="501586" y="3892143"/>
            <a:ext cx="693801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3925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See the line of the ball after it leaves the bowler’s hand</a:t>
            </a:r>
          </a:p>
          <a:p>
            <a:pPr marL="466725">
              <a:spcBef>
                <a:spcPct val="0"/>
              </a:spcBef>
            </a:pPr>
            <a:endParaRPr lang="en-GB" altLang="en-US" sz="28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 marL="923925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See the ball pitch and reach the striker</a:t>
            </a:r>
          </a:p>
        </p:txBody>
      </p:sp>
      <p:sp>
        <p:nvSpPr>
          <p:cNvPr id="9" name="Rectangle 7" descr="Picture3">
            <a:extLst>
              <a:ext uri="{FF2B5EF4-FFF2-40B4-BE49-F238E27FC236}">
                <a16:creationId xmlns:a16="http://schemas.microsoft.com/office/drawing/2014/main" id="{8CF30618-F05D-47C6-BADD-AD16F512A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0558" y="4251618"/>
            <a:ext cx="1672546" cy="954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6" tIns="45718" rIns="91436" bIns="45718">
            <a:spAutoFit/>
          </a:bodyPr>
          <a:lstStyle>
            <a:lvl1pPr algn="l" eaLnBrk="0" hangingPunct="0">
              <a:spcBef>
                <a:spcPts val="1688"/>
              </a:spcBef>
              <a:buClr>
                <a:srgbClr val="000000"/>
              </a:buClr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algn="l" eaLnBrk="0" hangingPunct="0">
              <a:spcBef>
                <a:spcPts val="1688"/>
              </a:spcBef>
              <a:buClr>
                <a:srgbClr val="000000"/>
              </a:buClr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algn="l" eaLnBrk="0" hangingPunct="0">
              <a:spcBef>
                <a:spcPts val="1688"/>
              </a:spcBef>
              <a:buClr>
                <a:srgbClr val="000000"/>
              </a:buClr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algn="l" eaLnBrk="0" hangingPunct="0">
              <a:spcBef>
                <a:spcPts val="1688"/>
              </a:spcBef>
              <a:buClr>
                <a:srgbClr val="000000"/>
              </a:buClr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algn="l" eaLnBrk="0" hangingPunct="0">
              <a:spcBef>
                <a:spcPts val="1688"/>
              </a:spcBef>
              <a:buClr>
                <a:srgbClr val="000000"/>
              </a:buClr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16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16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16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16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r>
              <a:rPr lang="en-GB" altLang="en-US" sz="2800" b="1" dirty="0">
                <a:solidFill>
                  <a:srgbClr val="FF0000"/>
                </a:solidFill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Too close</a:t>
            </a: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4BC33E06-8F74-49E7-8B6C-B4F913347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2697" y="6200125"/>
            <a:ext cx="2752006" cy="503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5712" tIns="35712" rIns="35712" bIns="35712" anchor="ctr">
            <a:spAutoFit/>
          </a:bodyPr>
          <a:lstStyle>
            <a:lvl1pPr algn="l" eaLnBrk="0" hangingPunct="0">
              <a:spcBef>
                <a:spcPts val="1688"/>
              </a:spcBef>
              <a:buClr>
                <a:srgbClr val="000000"/>
              </a:buClr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algn="l" eaLnBrk="0" hangingPunct="0">
              <a:spcBef>
                <a:spcPts val="1688"/>
              </a:spcBef>
              <a:buClr>
                <a:srgbClr val="000000"/>
              </a:buClr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algn="l" eaLnBrk="0" hangingPunct="0">
              <a:spcBef>
                <a:spcPts val="1688"/>
              </a:spcBef>
              <a:buClr>
                <a:srgbClr val="000000"/>
              </a:buClr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algn="l" eaLnBrk="0" hangingPunct="0">
              <a:spcBef>
                <a:spcPts val="1688"/>
              </a:spcBef>
              <a:buClr>
                <a:srgbClr val="000000"/>
              </a:buClr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algn="l" eaLnBrk="0" hangingPunct="0">
              <a:spcBef>
                <a:spcPts val="1688"/>
              </a:spcBef>
              <a:buClr>
                <a:srgbClr val="000000"/>
              </a:buClr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16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16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16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16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30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r>
              <a:rPr lang="en-GB" altLang="en-US" sz="2800" b="1" dirty="0">
                <a:solidFill>
                  <a:srgbClr val="FF0000"/>
                </a:solidFill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Too far back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0C4FE0-5636-4125-BC26-C36567514514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02671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cricket umpires">
            <a:extLst>
              <a:ext uri="{FF2B5EF4-FFF2-40B4-BE49-F238E27FC236}">
                <a16:creationId xmlns:a16="http://schemas.microsoft.com/office/drawing/2014/main" id="{9C8D5D96-97A2-4FE2-82EE-2F130E903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1830" r="64502" b="7798"/>
          <a:stretch/>
        </p:blipFill>
        <p:spPr bwMode="auto">
          <a:xfrm>
            <a:off x="945729" y="1750454"/>
            <a:ext cx="2307834" cy="4511049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7BAD3D-06E3-4C79-8614-357E03264E0F}"/>
              </a:ext>
            </a:extLst>
          </p:cNvPr>
          <p:cNvSpPr txBox="1"/>
          <p:nvPr/>
        </p:nvSpPr>
        <p:spPr>
          <a:xfrm>
            <a:off x="4040372" y="1613118"/>
            <a:ext cx="71246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A bowler, usually a spinner, might ask you to stand right up to the stumps.</a:t>
            </a:r>
          </a:p>
          <a:p>
            <a:endParaRPr lang="en-GB" sz="28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What are the possible problems with this?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6F2693-93C7-4E6D-B891-2DA01BD58C5F}"/>
              </a:ext>
            </a:extLst>
          </p:cNvPr>
          <p:cNvSpPr txBox="1"/>
          <p:nvPr/>
        </p:nvSpPr>
        <p:spPr>
          <a:xfrm>
            <a:off x="4040372" y="3908041"/>
            <a:ext cx="732982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You can’t see their feet and then pick up the flight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    of the ball without moving your head.</a:t>
            </a:r>
          </a:p>
          <a:p>
            <a:endParaRPr lang="en-GB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You are very close to the action if the ball gets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   belted straight back at you!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390A38-7CE0-42A3-894B-F7A07E0323F6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85969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315B20-ECEA-4CEE-BE5E-834A463C9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10" t="15035" r="12857" b="54712"/>
          <a:stretch/>
        </p:blipFill>
        <p:spPr>
          <a:xfrm>
            <a:off x="695964" y="1670799"/>
            <a:ext cx="4971505" cy="2684928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F3F39F-2EE0-43B5-98B9-270E5E0484D8}"/>
              </a:ext>
            </a:extLst>
          </p:cNvPr>
          <p:cNvSpPr txBox="1"/>
          <p:nvPr/>
        </p:nvSpPr>
        <p:spPr>
          <a:xfrm>
            <a:off x="5902858" y="1552189"/>
            <a:ext cx="6051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If a bowler (usually a quicker bowler) asks you to stand further back?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B42F6D-7537-4AA7-A58E-B8A0469F4A88}"/>
              </a:ext>
            </a:extLst>
          </p:cNvPr>
          <p:cNvSpPr txBox="1"/>
          <p:nvPr/>
        </p:nvSpPr>
        <p:spPr>
          <a:xfrm>
            <a:off x="5902858" y="2735924"/>
            <a:ext cx="5721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Usually means: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They have a No ball problem and wants you so far back you can’t see!</a:t>
            </a:r>
            <a:br>
              <a:rPr lang="en-GB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OR</a:t>
            </a:r>
          </a:p>
          <a:p>
            <a:pPr marL="457200" indent="-457200">
              <a:buFont typeface="+mj-lt"/>
              <a:buAutoNum type="alphaLcParenR"/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They have a tendency to smack the umpire in the back as they run through!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544E46-FD28-40A4-88DC-A2645B4EDD43}"/>
              </a:ext>
            </a:extLst>
          </p:cNvPr>
          <p:cNvSpPr txBox="1"/>
          <p:nvPr/>
        </p:nvSpPr>
        <p:spPr>
          <a:xfrm>
            <a:off x="237665" y="5540414"/>
            <a:ext cx="117166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Or in the case of the picture they want to bowl from well behind the stumps to try to confuse the striker</a:t>
            </a:r>
            <a:r>
              <a:rPr lang="en-GB" dirty="0"/>
              <a:t>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1260B6-C5EB-4DB1-B004-C8FF9FD26B5D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20719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cricket umpires">
            <a:extLst>
              <a:ext uri="{FF2B5EF4-FFF2-40B4-BE49-F238E27FC236}">
                <a16:creationId xmlns:a16="http://schemas.microsoft.com/office/drawing/2014/main" id="{9C8D5D96-97A2-4FE2-82EE-2F130E903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1830" r="64502" b="7798"/>
          <a:stretch/>
        </p:blipFill>
        <p:spPr bwMode="auto">
          <a:xfrm>
            <a:off x="945729" y="1750454"/>
            <a:ext cx="2307834" cy="4511049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6BD777-2283-44C9-A91E-8C3B9775FE5E}"/>
              </a:ext>
            </a:extLst>
          </p:cNvPr>
          <p:cNvSpPr/>
          <p:nvPr/>
        </p:nvSpPr>
        <p:spPr>
          <a:xfrm>
            <a:off x="3983665" y="1750454"/>
            <a:ext cx="72626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</a:rPr>
              <a:t>In either case if the bowler asks you to stand in a particular position then do so provided you can still see everything you need to see and feel safe.</a:t>
            </a:r>
          </a:p>
          <a:p>
            <a:pPr lvl="0"/>
            <a:endParaRPr lang="en-GB" sz="2800" dirty="0">
              <a:solidFill>
                <a:schemeClr val="accent6">
                  <a:lumMod val="75000"/>
                </a:schemeClr>
              </a:solidFill>
              <a:latin typeface="Calibri" panose="020F0502020204030204"/>
            </a:endParaRPr>
          </a:p>
          <a:p>
            <a:pPr lvl="0"/>
            <a:r>
              <a:rPr lang="en-GB" sz="2800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</a:rPr>
              <a:t>Otherwise politely decline their request and explain why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60ABAC-0775-4471-B8BC-5E66731CF2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10" t="15035" r="12857" b="54712"/>
          <a:stretch/>
        </p:blipFill>
        <p:spPr>
          <a:xfrm>
            <a:off x="7244873" y="4119884"/>
            <a:ext cx="4171150" cy="2252685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C93A9C-A88B-4BCC-A951-1CAD0987B300}"/>
              </a:ext>
            </a:extLst>
          </p:cNvPr>
          <p:cNvSpPr txBox="1"/>
          <p:nvPr/>
        </p:nvSpPr>
        <p:spPr>
          <a:xfrm>
            <a:off x="4464000" y="6467468"/>
            <a:ext cx="2981325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Press your space bar for next slide</a:t>
            </a:r>
          </a:p>
        </p:txBody>
      </p:sp>
    </p:spTree>
    <p:extLst>
      <p:ext uri="{BB962C8B-B14F-4D97-AF65-F5344CB8AC3E}">
        <p14:creationId xmlns:p14="http://schemas.microsoft.com/office/powerpoint/2010/main" val="326636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232498-37C0-4681-B0A1-A6F5D3197D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FCA015-CE2F-44E3-B3CD-816AF7E04516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F8E36C-6D45-4471-85FE-D876EB6E4F6C}"/>
              </a:ext>
            </a:extLst>
          </p:cNvPr>
          <p:cNvSpPr/>
          <p:nvPr/>
        </p:nvSpPr>
        <p:spPr>
          <a:xfrm>
            <a:off x="789226" y="1992865"/>
            <a:ext cx="113981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Must stand in line with the popping crease (in order to judge stumpings, hit wicket or run outs) either at;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E6661E-D582-4BF7-8A30-7842372927B4}"/>
              </a:ext>
            </a:extLst>
          </p:cNvPr>
          <p:cNvSpPr txBox="1"/>
          <p:nvPr/>
        </p:nvSpPr>
        <p:spPr>
          <a:xfrm>
            <a:off x="3123435" y="1221919"/>
            <a:ext cx="8568952" cy="553998"/>
          </a:xfrm>
          <a:prstGeom prst="rect">
            <a:avLst/>
          </a:prstGeom>
          <a:noFill/>
        </p:spPr>
        <p:txBody>
          <a:bodyPr wrap="square" lIns="91169" tIns="0" rIns="91169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Positioning – striker’s end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4BD3BC3-0D88-4706-B8CD-F2054DB52644}"/>
              </a:ext>
            </a:extLst>
          </p:cNvPr>
          <p:cNvGrpSpPr/>
          <p:nvPr/>
        </p:nvGrpSpPr>
        <p:grpSpPr>
          <a:xfrm>
            <a:off x="2253995" y="3271680"/>
            <a:ext cx="3324234" cy="3145095"/>
            <a:chOff x="729995" y="3428998"/>
            <a:chExt cx="3324234" cy="3145095"/>
          </a:xfrm>
        </p:grpSpPr>
        <p:pic>
          <p:nvPicPr>
            <p:cNvPr id="7" name="Picture 2" descr="Image result for cricket umpire positioned on the on side">
              <a:extLst>
                <a:ext uri="{FF2B5EF4-FFF2-40B4-BE49-F238E27FC236}">
                  <a16:creationId xmlns:a16="http://schemas.microsoft.com/office/drawing/2014/main" id="{F3EBCFA7-68E5-4F59-9F0B-236BE93073BE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389" y="3428998"/>
              <a:ext cx="3291840" cy="2560320"/>
            </a:xfrm>
            <a:prstGeom prst="rect">
              <a:avLst/>
            </a:prstGeom>
            <a:noFill/>
            <a:effectLst>
              <a:softEdge rad="381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C761E6-383D-4B0B-8C88-9329AFE85F84}"/>
                </a:ext>
              </a:extLst>
            </p:cNvPr>
            <p:cNvSpPr txBox="1"/>
            <p:nvPr/>
          </p:nvSpPr>
          <p:spPr>
            <a:xfrm>
              <a:off x="729995" y="5989318"/>
              <a:ext cx="3291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/>
                  <a:cs typeface="Arial" panose="020B0604020202020204" pitchFamily="34" charset="0"/>
                </a:rPr>
                <a:t>Square Leg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C7717D4-FF17-4478-BB07-FD49D3C4185D}"/>
              </a:ext>
            </a:extLst>
          </p:cNvPr>
          <p:cNvGrpSpPr/>
          <p:nvPr/>
        </p:nvGrpSpPr>
        <p:grpSpPr>
          <a:xfrm>
            <a:off x="6488278" y="3271682"/>
            <a:ext cx="3329331" cy="3166867"/>
            <a:chOff x="4964277" y="3428999"/>
            <a:chExt cx="3329331" cy="3166867"/>
          </a:xfrm>
        </p:grpSpPr>
        <p:pic>
          <p:nvPicPr>
            <p:cNvPr id="10" name="Picture 9" descr="A group of baseball players standing on top of a grass covered field&#10;&#10;Description generated with high confidence">
              <a:extLst>
                <a:ext uri="{FF2B5EF4-FFF2-40B4-BE49-F238E27FC236}">
                  <a16:creationId xmlns:a16="http://schemas.microsoft.com/office/drawing/2014/main" id="{B70A8324-89A5-4DBF-8D70-93384B53F7B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01768" y="3428999"/>
              <a:ext cx="3291840" cy="2560320"/>
            </a:xfrm>
            <a:prstGeom prst="rect">
              <a:avLst/>
            </a:prstGeom>
            <a:effectLst>
              <a:softEdge rad="38100"/>
            </a:effec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E35EEE-EA1C-435C-B90E-34114F967302}"/>
                </a:ext>
              </a:extLst>
            </p:cNvPr>
            <p:cNvSpPr txBox="1"/>
            <p:nvPr/>
          </p:nvSpPr>
          <p:spPr>
            <a:xfrm>
              <a:off x="4964277" y="6011091"/>
              <a:ext cx="3291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/>
                  <a:cs typeface="Arial" panose="020B0604020202020204" pitchFamily="34" charset="0"/>
                </a:rPr>
                <a:t>Point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2F8E462-FBDA-4931-B31C-2E280469755B}"/>
              </a:ext>
            </a:extLst>
          </p:cNvPr>
          <p:cNvSpPr txBox="1"/>
          <p:nvPr/>
        </p:nvSpPr>
        <p:spPr>
          <a:xfrm>
            <a:off x="5578230" y="4192925"/>
            <a:ext cx="94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7403F4-6056-4B72-87DC-00352E697763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15545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BB80C6-9129-4744-81C4-4ADD7E5A19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FCA015-CE2F-44E3-B3CD-816AF7E04516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93FAD46-0EF3-40AA-B42A-E3CD7B17C7D9}"/>
              </a:ext>
            </a:extLst>
          </p:cNvPr>
          <p:cNvGrpSpPr/>
          <p:nvPr/>
        </p:nvGrpSpPr>
        <p:grpSpPr>
          <a:xfrm>
            <a:off x="539495" y="1612011"/>
            <a:ext cx="3324234" cy="3145095"/>
            <a:chOff x="729995" y="3428998"/>
            <a:chExt cx="3324234" cy="3145095"/>
          </a:xfrm>
        </p:grpSpPr>
        <p:pic>
          <p:nvPicPr>
            <p:cNvPr id="4" name="Picture 2" descr="Image result for cricket umpire positioned on the on side">
              <a:extLst>
                <a:ext uri="{FF2B5EF4-FFF2-40B4-BE49-F238E27FC236}">
                  <a16:creationId xmlns:a16="http://schemas.microsoft.com/office/drawing/2014/main" id="{3873FC3F-076F-40A3-9127-4F812C4F5F52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389" y="3428998"/>
              <a:ext cx="3291840" cy="2560320"/>
            </a:xfrm>
            <a:prstGeom prst="rect">
              <a:avLst/>
            </a:prstGeom>
            <a:noFill/>
            <a:effectLst>
              <a:softEdge rad="381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59839A-A575-4090-A9D0-86E4F2599607}"/>
                </a:ext>
              </a:extLst>
            </p:cNvPr>
            <p:cNvSpPr txBox="1"/>
            <p:nvPr/>
          </p:nvSpPr>
          <p:spPr>
            <a:xfrm>
              <a:off x="729995" y="5989318"/>
              <a:ext cx="3291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/>
                  <a:cs typeface="Arial" panose="020B0604020202020204" pitchFamily="34" charset="0"/>
                </a:rPr>
                <a:t>Square Leg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5E1A7A7-B290-4358-BB3A-239BADFC2D6F}"/>
              </a:ext>
            </a:extLst>
          </p:cNvPr>
          <p:cNvSpPr txBox="1"/>
          <p:nvPr/>
        </p:nvSpPr>
        <p:spPr>
          <a:xfrm>
            <a:off x="3896123" y="1612011"/>
            <a:ext cx="7830740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Convention is that you stand at Square Leg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However, you may choose to stand at point: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If the sun is in your eyes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The popping crease has rubbed out on one side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 fielder wishes to stand in line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The ground contours mean you cannot see the line from one side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07C09A-207F-416C-A510-3987BEE50284}"/>
              </a:ext>
            </a:extLst>
          </p:cNvPr>
          <p:cNvSpPr txBox="1"/>
          <p:nvPr/>
        </p:nvSpPr>
        <p:spPr>
          <a:xfrm>
            <a:off x="1017526" y="6008654"/>
            <a:ext cx="10156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Do not cross over for left &amp; right hand batters if this is going to waste time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99F2B8-5B08-4C7C-A9B2-5D735C371974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42275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E8C340-923E-4B84-A296-F308865B70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FCA015-CE2F-44E3-B3CD-816AF7E04516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8AD28F-BCDA-476B-BE16-ADAD532B21C1}"/>
              </a:ext>
            </a:extLst>
          </p:cNvPr>
          <p:cNvSpPr/>
          <p:nvPr/>
        </p:nvSpPr>
        <p:spPr>
          <a:xfrm>
            <a:off x="432390" y="2090172"/>
            <a:ext cx="77334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On TV, umpires may not stand in line with the popping crease – this is so that they do not obstruct the view of the cameras for the third umpire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When you get cameras and a third umpire at your games you can do the same – until them stand in line with the popping crease!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/>
                <a:cs typeface="+mn-cs"/>
              </a:rPr>
              <a:t>!</a:t>
            </a:r>
          </a:p>
        </p:txBody>
      </p:sp>
      <p:pic>
        <p:nvPicPr>
          <p:cNvPr id="6146" name="Picture 2" descr="What are the best looking signals made by the umpires on the field ...">
            <a:extLst>
              <a:ext uri="{FF2B5EF4-FFF2-40B4-BE49-F238E27FC236}">
                <a16:creationId xmlns:a16="http://schemas.microsoft.com/office/drawing/2014/main" id="{8D590050-BF96-46D2-8864-D458ECEB3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767" y="1919578"/>
            <a:ext cx="3997843" cy="2866378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9C83FD7-09F4-4E55-A575-00B75873A08F}"/>
              </a:ext>
            </a:extLst>
          </p:cNvPr>
          <p:cNvSpPr/>
          <p:nvPr/>
        </p:nvSpPr>
        <p:spPr bwMode="auto">
          <a:xfrm>
            <a:off x="9526772" y="2326725"/>
            <a:ext cx="1701616" cy="1026042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843CBA-D500-4676-91F2-B87A2BDE0A10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4283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C73331-90B0-4D06-8477-20C9A852A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9547" y="2211171"/>
            <a:ext cx="3275919" cy="4104457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16208D-A5F8-40B2-BAB5-D6CCD9CA05D9}"/>
              </a:ext>
            </a:extLst>
          </p:cNvPr>
          <p:cNvSpPr txBox="1"/>
          <p:nvPr/>
        </p:nvSpPr>
        <p:spPr>
          <a:xfrm>
            <a:off x="683867" y="1378688"/>
            <a:ext cx="3031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Striker’s End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C63A8B-9737-411D-AAA5-736299122DF3}"/>
              </a:ext>
            </a:extLst>
          </p:cNvPr>
          <p:cNvSpPr txBox="1"/>
          <p:nvPr/>
        </p:nvSpPr>
        <p:spPr>
          <a:xfrm>
            <a:off x="4427574" y="2211171"/>
            <a:ext cx="697659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At Bowler’s end you will be about 25 yards away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from the action</a:t>
            </a:r>
          </a:p>
          <a:p>
            <a:endParaRPr lang="en-GB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So why not the same distance at Striker’s end?</a:t>
            </a:r>
          </a:p>
          <a:p>
            <a:endParaRPr lang="en-GB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It means your eyes are working at the same focal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distance both ends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46699E-3115-4C44-870C-320D544EB4A7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48552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F3FF29-3489-45AB-930A-9D3E07053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720" y="1998920"/>
            <a:ext cx="3632014" cy="3753433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7C106C-D88B-4E36-ADF7-C70BED09B61B}"/>
              </a:ext>
            </a:extLst>
          </p:cNvPr>
          <p:cNvSpPr txBox="1"/>
          <p:nvPr/>
        </p:nvSpPr>
        <p:spPr>
          <a:xfrm>
            <a:off x="4633692" y="2228671"/>
            <a:ext cx="70631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If you have a fielding circle to manage you may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consider moving out a bit further to the edge of the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circle to keep all of the players in view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27695C-9277-408B-9A44-FBD33D05790C}"/>
              </a:ext>
            </a:extLst>
          </p:cNvPr>
          <p:cNvSpPr txBox="1"/>
          <p:nvPr/>
        </p:nvSpPr>
        <p:spPr>
          <a:xfrm>
            <a:off x="4633692" y="3875636"/>
            <a:ext cx="680147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Conversely, if you think there is a bit of untoward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chat going on between keeper and striker you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might want to move in a bit closer to eavesdrop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on the conversation!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860556-63DC-4C0B-BC59-D327D1128F04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91776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6EB5AD-6496-4858-9D20-E5AB97F02DF6}"/>
              </a:ext>
            </a:extLst>
          </p:cNvPr>
          <p:cNvSpPr txBox="1"/>
          <p:nvPr/>
        </p:nvSpPr>
        <p:spPr>
          <a:xfrm>
            <a:off x="3874879" y="1398429"/>
            <a:ext cx="4442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How do you stand?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BD318-14DF-478A-AD7B-7B26FC3F4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08" y="1721595"/>
            <a:ext cx="3073479" cy="4531185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702D50-0A22-44E7-A743-532653240306}"/>
              </a:ext>
            </a:extLst>
          </p:cNvPr>
          <p:cNvSpPr txBox="1"/>
          <p:nvPr/>
        </p:nvSpPr>
        <p:spPr>
          <a:xfrm>
            <a:off x="4118462" y="2275367"/>
            <a:ext cx="5897705" cy="29363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chemeClr val="accent6">
                    <a:lumMod val="75000"/>
                  </a:schemeClr>
                </a:solidFill>
              </a:rPr>
              <a:t>Legs stiff, knees locked?</a:t>
            </a:r>
          </a:p>
          <a:p>
            <a:endParaRPr lang="en-GB" sz="32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Not good for your back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Not good for a quick getaway!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Weight tends to be on your heels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716303-A135-4B3F-87B9-54612223FC9D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6281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>
            <a:extLst>
              <a:ext uri="{FF2B5EF4-FFF2-40B4-BE49-F238E27FC236}">
                <a16:creationId xmlns:a16="http://schemas.microsoft.com/office/drawing/2014/main" id="{CE953221-A992-4DFA-970B-126188CDD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0413" y="1658938"/>
            <a:ext cx="13198476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50760" tIns="50760" rIns="50760" bIns="50760" anchor="b"/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32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8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4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endParaRPr kumimoji="0" lang="en-GB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endParaRPr kumimoji="0" lang="en-GB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r>
              <a:rPr kumimoji="0" lang="en-GB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F2F082-8152-4D93-9B39-6FC245AE761C}"/>
              </a:ext>
            </a:extLst>
          </p:cNvPr>
          <p:cNvSpPr txBox="1"/>
          <p:nvPr/>
        </p:nvSpPr>
        <p:spPr>
          <a:xfrm>
            <a:off x="861391" y="2001078"/>
            <a:ext cx="1100653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This series of short clips and slides aims to: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Jog a few memories for established umpires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give a few tips to the less experienced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Maybe give players, and especially captains, a few ideas about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  what they should be looking for when they come to mark an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  umpire’s performance as many are asked to do on a weekly basis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Provide some food for thought and hopefully some light relief for the viewer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4269EC-85B8-401A-AE79-E7971308B6B9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Wu Chi - the first position | developyourenergy.net">
            <a:extLst>
              <a:ext uri="{FF2B5EF4-FFF2-40B4-BE49-F238E27FC236}">
                <a16:creationId xmlns:a16="http://schemas.microsoft.com/office/drawing/2014/main" id="{89890F30-9A54-46CC-AE4A-DD29807F9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31" y="1985408"/>
            <a:ext cx="2524125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C6D02B-A556-4170-ABF5-59C9F3EBA1B8}"/>
              </a:ext>
            </a:extLst>
          </p:cNvPr>
          <p:cNvSpPr txBox="1"/>
          <p:nvPr/>
        </p:nvSpPr>
        <p:spPr>
          <a:xfrm>
            <a:off x="3697915" y="2602823"/>
            <a:ext cx="7957563" cy="2597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Knees slightly flexed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More relaxed posture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Weight is more evenly distributed through feet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Enables quicker initial movement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DC9818-F4CB-4DF9-9A91-C59DC3B0D45F}"/>
              </a:ext>
            </a:extLst>
          </p:cNvPr>
          <p:cNvSpPr txBox="1"/>
          <p:nvPr/>
        </p:nvSpPr>
        <p:spPr>
          <a:xfrm>
            <a:off x="4240043" y="5833448"/>
            <a:ext cx="3711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From Tai Chi/Qi Gong practice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921E24-B031-45D9-9A52-466BFDC6C3EA}"/>
              </a:ext>
            </a:extLst>
          </p:cNvPr>
          <p:cNvSpPr txBox="1"/>
          <p:nvPr/>
        </p:nvSpPr>
        <p:spPr>
          <a:xfrm>
            <a:off x="4095750" y="1657350"/>
            <a:ext cx="4083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02060"/>
                </a:solidFill>
              </a:rPr>
              <a:t>Maybe try this out?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DBA164-1432-4633-83F3-76D69368213E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7952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9BF65A-BC05-4066-B111-2DD2FFCA50CD}"/>
              </a:ext>
            </a:extLst>
          </p:cNvPr>
          <p:cNvSpPr txBox="1"/>
          <p:nvPr/>
        </p:nvSpPr>
        <p:spPr>
          <a:xfrm>
            <a:off x="2195732" y="1422695"/>
            <a:ext cx="78005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chemeClr val="accent6">
                    <a:lumMod val="75000"/>
                  </a:schemeClr>
                </a:solidFill>
              </a:rPr>
              <a:t>What do you do with your hands?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75FF60-305D-47DF-B8FE-8713A46A8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4685" y="2299592"/>
            <a:ext cx="2084658" cy="304199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9991C1-D92D-40E1-A64C-03C913685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343" y="2299592"/>
            <a:ext cx="2616656" cy="304199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2860C0-C384-4D7D-B098-72CFD8E57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8132" y="2299593"/>
            <a:ext cx="2452600" cy="3085062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945B0D-B41F-4A8A-87FB-67C49AAE30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999" y="2299592"/>
            <a:ext cx="2309842" cy="3085063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FC6DDC-BA56-4A58-930B-C740BC3D666A}"/>
              </a:ext>
            </a:extLst>
          </p:cNvPr>
          <p:cNvSpPr txBox="1"/>
          <p:nvPr/>
        </p:nvSpPr>
        <p:spPr>
          <a:xfrm>
            <a:off x="1394685" y="5566124"/>
            <a:ext cx="2032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By your sides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6C15B2-5F2C-4403-90E4-1750FD279BF3}"/>
              </a:ext>
            </a:extLst>
          </p:cNvPr>
          <p:cNvSpPr txBox="1"/>
          <p:nvPr/>
        </p:nvSpPr>
        <p:spPr>
          <a:xfrm>
            <a:off x="3755176" y="5566124"/>
            <a:ext cx="2064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In front of you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73FCE2-ED6C-494A-AFC9-34A87033E64C}"/>
              </a:ext>
            </a:extLst>
          </p:cNvPr>
          <p:cNvSpPr txBox="1"/>
          <p:nvPr/>
        </p:nvSpPr>
        <p:spPr>
          <a:xfrm>
            <a:off x="6353008" y="5566124"/>
            <a:ext cx="1924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NOT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behind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your back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8E9C92-2628-422D-8380-220F17379CE2}"/>
              </a:ext>
            </a:extLst>
          </p:cNvPr>
          <p:cNvSpPr txBox="1"/>
          <p:nvPr/>
        </p:nvSpPr>
        <p:spPr>
          <a:xfrm>
            <a:off x="8747813" y="5566124"/>
            <a:ext cx="1753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NOT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folded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D99BF8-57E8-45DA-8D55-02B7888C410B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11141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9BF65A-BC05-4066-B111-2DD2FFCA50CD}"/>
              </a:ext>
            </a:extLst>
          </p:cNvPr>
          <p:cNvSpPr txBox="1"/>
          <p:nvPr/>
        </p:nvSpPr>
        <p:spPr>
          <a:xfrm>
            <a:off x="2142833" y="1495091"/>
            <a:ext cx="79063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chemeClr val="accent6">
                    <a:lumMod val="75000"/>
                  </a:schemeClr>
                </a:solidFill>
              </a:rPr>
              <a:t>What do you do with your hands? – WHY?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75FF60-305D-47DF-B8FE-8713A46A8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4685" y="2484524"/>
            <a:ext cx="2084658" cy="304199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9991C1-D92D-40E1-A64C-03C913685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343" y="2484524"/>
            <a:ext cx="2616656" cy="304199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FC6DDC-BA56-4A58-930B-C740BC3D666A}"/>
              </a:ext>
            </a:extLst>
          </p:cNvPr>
          <p:cNvSpPr txBox="1"/>
          <p:nvPr/>
        </p:nvSpPr>
        <p:spPr>
          <a:xfrm>
            <a:off x="1394685" y="5528620"/>
            <a:ext cx="2032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By your sides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6C15B2-5F2C-4403-90E4-1750FD279BF3}"/>
              </a:ext>
            </a:extLst>
          </p:cNvPr>
          <p:cNvSpPr txBox="1"/>
          <p:nvPr/>
        </p:nvSpPr>
        <p:spPr>
          <a:xfrm>
            <a:off x="3755176" y="5537016"/>
            <a:ext cx="2064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In front of you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4AB0BD-65AA-47C3-81C5-F6FC4241B434}"/>
              </a:ext>
            </a:extLst>
          </p:cNvPr>
          <p:cNvSpPr txBox="1"/>
          <p:nvPr/>
        </p:nvSpPr>
        <p:spPr>
          <a:xfrm>
            <a:off x="6400802" y="2598003"/>
            <a:ext cx="485832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Safety!! – you need to be able to move your hands quickly to protect yourself.</a:t>
            </a:r>
          </a:p>
          <a:p>
            <a:endParaRPr lang="en-GB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(So preferably you should not be holding anything Kumar!)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4EB77C-4754-4A78-8B6E-BF5E2125FA23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63970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9BF65A-BC05-4066-B111-2DD2FFCA50CD}"/>
              </a:ext>
            </a:extLst>
          </p:cNvPr>
          <p:cNvSpPr txBox="1"/>
          <p:nvPr/>
        </p:nvSpPr>
        <p:spPr>
          <a:xfrm>
            <a:off x="2963571" y="1594884"/>
            <a:ext cx="6264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chemeClr val="accent6">
                    <a:lumMod val="75000"/>
                  </a:schemeClr>
                </a:solidFill>
              </a:rPr>
              <a:t>What do you do with your hands?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2860C0-C384-4D7D-B098-72CFD8E57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132" y="2484525"/>
            <a:ext cx="2452600" cy="3085062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945B0D-B41F-4A8A-87FB-67C49AAE3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2484524"/>
            <a:ext cx="2309842" cy="3085063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73FCE2-ED6C-494A-AFC9-34A87033E64C}"/>
              </a:ext>
            </a:extLst>
          </p:cNvPr>
          <p:cNvSpPr txBox="1"/>
          <p:nvPr/>
        </p:nvSpPr>
        <p:spPr>
          <a:xfrm>
            <a:off x="6288541" y="5589799"/>
            <a:ext cx="1924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NOT behind </a:t>
            </a:r>
          </a:p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your back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8E9C92-2628-422D-8380-220F17379CE2}"/>
              </a:ext>
            </a:extLst>
          </p:cNvPr>
          <p:cNvSpPr txBox="1"/>
          <p:nvPr/>
        </p:nvSpPr>
        <p:spPr>
          <a:xfrm>
            <a:off x="8747813" y="5620553"/>
            <a:ext cx="1753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NOT folded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EA14E1-AA17-49B1-AC3F-54CE590A484D}"/>
              </a:ext>
            </a:extLst>
          </p:cNvPr>
          <p:cNvSpPr txBox="1"/>
          <p:nvPr/>
        </p:nvSpPr>
        <p:spPr>
          <a:xfrm>
            <a:off x="1195057" y="2484523"/>
            <a:ext cx="4398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These two might be in a bit of trouble with a ball hit straight back at them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6E7CA7-7908-476B-96BB-44EF80E13F56}"/>
              </a:ext>
            </a:extLst>
          </p:cNvPr>
          <p:cNvSpPr txBox="1"/>
          <p:nvPr/>
        </p:nvSpPr>
        <p:spPr>
          <a:xfrm>
            <a:off x="1195057" y="4861701"/>
            <a:ext cx="47621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It also doesn’t look very good body language wise Mr Gaffney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E042E6-BB4F-496B-8305-9C9D88FF33DC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44495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89D45D-5F97-4F3E-A9BF-56625ECD022A}"/>
              </a:ext>
            </a:extLst>
          </p:cNvPr>
          <p:cNvSpPr txBox="1"/>
          <p:nvPr/>
        </p:nvSpPr>
        <p:spPr>
          <a:xfrm>
            <a:off x="855631" y="2105561"/>
            <a:ext cx="1048075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>
                <a:solidFill>
                  <a:srgbClr val="002060"/>
                </a:solidFill>
              </a:rPr>
              <a:t>The next module, Movement and Positioning,</a:t>
            </a:r>
          </a:p>
          <a:p>
            <a:pPr algn="ctr"/>
            <a:r>
              <a:rPr lang="en-GB" sz="4000" dirty="0">
                <a:solidFill>
                  <a:srgbClr val="002060"/>
                </a:solidFill>
              </a:rPr>
              <a:t> covers movement from these static positions</a:t>
            </a:r>
          </a:p>
          <a:p>
            <a:pPr algn="ctr"/>
            <a:endParaRPr lang="en-GB" sz="4000" dirty="0">
              <a:solidFill>
                <a:srgbClr val="002060"/>
              </a:solidFill>
            </a:endParaRPr>
          </a:p>
          <a:p>
            <a:pPr algn="ctr"/>
            <a:r>
              <a:rPr lang="en-GB" sz="4000" dirty="0">
                <a:solidFill>
                  <a:srgbClr val="002060"/>
                </a:solidFill>
              </a:rPr>
              <a:t>Thank you for your attention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0D31CC-2CEC-4591-8202-9BC377BF6753}"/>
              </a:ext>
            </a:extLst>
          </p:cNvPr>
          <p:cNvSpPr txBox="1"/>
          <p:nvPr/>
        </p:nvSpPr>
        <p:spPr>
          <a:xfrm>
            <a:off x="855631" y="4985498"/>
            <a:ext cx="5762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2060"/>
                </a:solidFill>
              </a:rPr>
              <a:t>Produced by:</a:t>
            </a:r>
            <a:br>
              <a:rPr lang="en-GB" sz="1600" dirty="0">
                <a:solidFill>
                  <a:srgbClr val="002060"/>
                </a:solidFill>
              </a:rPr>
            </a:br>
            <a:r>
              <a:rPr lang="en-GB" sz="1600" dirty="0">
                <a:solidFill>
                  <a:srgbClr val="002060"/>
                </a:solidFill>
              </a:rPr>
              <a:t>Ian Royle, Regional Education Officer</a:t>
            </a:r>
          </a:p>
          <a:p>
            <a:endParaRPr lang="en-GB" sz="1600" dirty="0">
              <a:solidFill>
                <a:srgbClr val="002060"/>
              </a:solidFill>
            </a:endParaRPr>
          </a:p>
          <a:p>
            <a:r>
              <a:rPr lang="en-GB" sz="1600" dirty="0">
                <a:solidFill>
                  <a:srgbClr val="002060"/>
                </a:solidFill>
              </a:rPr>
              <a:t>Edited by:</a:t>
            </a:r>
          </a:p>
          <a:p>
            <a:r>
              <a:rPr lang="en-GB" sz="1600" dirty="0">
                <a:solidFill>
                  <a:srgbClr val="002060"/>
                </a:solidFill>
              </a:rPr>
              <a:t>John Golding, Regional Development Officer</a:t>
            </a:r>
          </a:p>
        </p:txBody>
      </p:sp>
    </p:spTree>
    <p:extLst>
      <p:ext uri="{BB962C8B-B14F-4D97-AF65-F5344CB8AC3E}">
        <p14:creationId xmlns:p14="http://schemas.microsoft.com/office/powerpoint/2010/main" val="410364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AAC2C9-657C-41B6-A287-A038121ECE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26F29F-B1D8-415E-8ABB-956ABC71C0C5}"/>
              </a:ext>
            </a:extLst>
          </p:cNvPr>
          <p:cNvSpPr/>
          <p:nvPr/>
        </p:nvSpPr>
        <p:spPr>
          <a:xfrm>
            <a:off x="924153" y="1576899"/>
            <a:ext cx="77917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These presentations are an overview only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They will provide you with an understanding of some cricket umpiring techniques, but you will need to develop these skills through practical experience and more structured training should you wish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It won’t teach you everything you need to know, but it will give you some of the tools to start off</a:t>
            </a:r>
          </a:p>
        </p:txBody>
      </p:sp>
      <p:pic>
        <p:nvPicPr>
          <p:cNvPr id="6" name="Picture 2" descr="First ever female umpires to stand in ICC event">
            <a:extLst>
              <a:ext uri="{FF2B5EF4-FFF2-40B4-BE49-F238E27FC236}">
                <a16:creationId xmlns:a16="http://schemas.microsoft.com/office/drawing/2014/main" id="{A00A76EA-7EDE-495E-A818-D9B357F30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515" y="1493940"/>
            <a:ext cx="2762250" cy="1753322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tart Your Cricket Umpire Career | Cricket Tasmania">
            <a:extLst>
              <a:ext uri="{FF2B5EF4-FFF2-40B4-BE49-F238E27FC236}">
                <a16:creationId xmlns:a16="http://schemas.microsoft.com/office/drawing/2014/main" id="{6EA5645D-48C6-49BC-8DC9-7C6FE5E9F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515" y="3247263"/>
            <a:ext cx="2762250" cy="17716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group of young men playing a game of football&#10;&#10;Description automatically generated">
            <a:extLst>
              <a:ext uri="{FF2B5EF4-FFF2-40B4-BE49-F238E27FC236}">
                <a16:creationId xmlns:a16="http://schemas.microsoft.com/office/drawing/2014/main" id="{86CF7410-ADD4-44D4-B798-D25AEC709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515" y="5018914"/>
            <a:ext cx="2827394" cy="177165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BAEE2A-AEA9-469F-9FB7-C67D37E58473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17698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ED9E55-01AE-4CB9-B755-7E3DCFB8DC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417D73-AB69-4550-9B50-78446DA8602E}"/>
              </a:ext>
            </a:extLst>
          </p:cNvPr>
          <p:cNvSpPr txBox="1"/>
          <p:nvPr/>
        </p:nvSpPr>
        <p:spPr>
          <a:xfrm>
            <a:off x="2150938" y="1668096"/>
            <a:ext cx="72010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. Positioning – where to stand</a:t>
            </a:r>
          </a:p>
        </p:txBody>
      </p:sp>
      <p:pic>
        <p:nvPicPr>
          <p:cNvPr id="1026" name="Picture 2" descr="BBC Sport Academy | Cricket | Skills | Correct delivery position">
            <a:extLst>
              <a:ext uri="{FF2B5EF4-FFF2-40B4-BE49-F238E27FC236}">
                <a16:creationId xmlns:a16="http://schemas.microsoft.com/office/drawing/2014/main" id="{C77FF90A-051C-4512-8BD8-A5ECAE2EB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633" y="2324612"/>
            <a:ext cx="5490830" cy="4134023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3D3A36-9EF3-4509-8B07-B0E754B21A9A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90702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CF2D820-5FC8-4CD7-97C0-633BF6746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650" y="1553084"/>
            <a:ext cx="8866266" cy="4990592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4E66B0-67B9-4989-BE4E-824610622E03}"/>
              </a:ext>
            </a:extLst>
          </p:cNvPr>
          <p:cNvSpPr txBox="1"/>
          <p:nvPr/>
        </p:nvSpPr>
        <p:spPr>
          <a:xfrm>
            <a:off x="2240739" y="4857750"/>
            <a:ext cx="81796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FFFF00"/>
                </a:solidFill>
              </a:rPr>
              <a:t>There’s plenty of ground to choose from!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93A5A5-61DF-4563-A500-E1626C68EFD6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56978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B8608F-795D-4B6D-B00F-1D6D4A486DC4}"/>
              </a:ext>
            </a:extLst>
          </p:cNvPr>
          <p:cNvSpPr/>
          <p:nvPr/>
        </p:nvSpPr>
        <p:spPr>
          <a:xfrm>
            <a:off x="839974" y="1773878"/>
            <a:ext cx="1004776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GB" altLang="en-US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Gill Sans" pitchFamily="24" charset="0"/>
              </a:rPr>
              <a:t>One umpire stands at the bowler’s end and one at the striker’s end. </a:t>
            </a:r>
            <a:r>
              <a:rPr lang="en-GB" altLang="en-US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Gill Sans" pitchFamily="24" charset="0"/>
              </a:rPr>
              <a:t>(…and there’s a fine for anyone who says “square leg” from now on!)</a:t>
            </a:r>
          </a:p>
          <a:p>
            <a:pPr>
              <a:spcBef>
                <a:spcPct val="0"/>
              </a:spcBef>
            </a:pPr>
            <a:endParaRPr lang="en-GB" altLang="en-US" sz="28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ヒラギノ角ゴ ProN W3" pitchFamily="-126" charset="-128"/>
              <a:cs typeface="Arial" panose="020B0604020202020204" pitchFamily="34" charset="0"/>
              <a:sym typeface="Gill Sans" pitchFamily="24" charset="0"/>
            </a:endParaRPr>
          </a:p>
          <a:p>
            <a:pPr>
              <a:spcBef>
                <a:spcPct val="0"/>
              </a:spcBef>
            </a:pPr>
            <a:r>
              <a:rPr lang="en-GB" altLang="en-US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Gill Sans" pitchFamily="24" charset="0"/>
              </a:rPr>
              <a:t>It is vital that they position themselves to maximise the safety of themselves and the players</a:t>
            </a:r>
          </a:p>
          <a:p>
            <a:pPr>
              <a:spcBef>
                <a:spcPct val="0"/>
              </a:spcBef>
            </a:pPr>
            <a:endParaRPr lang="en-GB" altLang="en-US" sz="28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ヒラギノ角ゴ ProN W3" pitchFamily="-126" charset="-128"/>
              <a:cs typeface="Arial" panose="020B0604020202020204" pitchFamily="34" charset="0"/>
              <a:sym typeface="Gill Sans" pitchFamily="24" charset="0"/>
            </a:endParaRPr>
          </a:p>
          <a:p>
            <a:pPr>
              <a:spcBef>
                <a:spcPct val="0"/>
              </a:spcBef>
            </a:pPr>
            <a:r>
              <a:rPr lang="en-GB" altLang="en-US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Gill Sans" pitchFamily="24" charset="0"/>
              </a:rPr>
              <a:t>Umpires stand where they can best see and act on anything which will need a decision</a:t>
            </a:r>
          </a:p>
          <a:p>
            <a:pPr>
              <a:spcBef>
                <a:spcPct val="0"/>
              </a:spcBef>
            </a:pPr>
            <a:endParaRPr lang="en-GB" altLang="en-US" sz="24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ヒラギノ角ゴ ProN W3" pitchFamily="-126" charset="-128"/>
              <a:cs typeface="Arial" panose="020B0604020202020204" pitchFamily="34" charset="0"/>
              <a:sym typeface="Gill Sans" pitchFamily="24" charset="0"/>
            </a:endParaRPr>
          </a:p>
          <a:p>
            <a:pPr>
              <a:spcBef>
                <a:spcPct val="0"/>
              </a:spcBef>
            </a:pPr>
            <a:endParaRPr lang="en-GB" altLang="en-US" sz="24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ヒラギノ角ゴ ProN W3" pitchFamily="-126" charset="-128"/>
              <a:cs typeface="Arial" panose="020B0604020202020204" pitchFamily="34" charset="0"/>
              <a:sym typeface="Gill Sans" pitchFamily="24" charset="0"/>
            </a:endParaRPr>
          </a:p>
          <a:p>
            <a:pPr>
              <a:spcBef>
                <a:spcPct val="0"/>
              </a:spcBef>
            </a:pPr>
            <a:endParaRPr lang="en-GB" altLang="en-US" sz="3200" dirty="0">
              <a:solidFill>
                <a:prstClr val="white"/>
              </a:solidFill>
              <a:latin typeface="Arial" panose="020B0604020202020204" pitchFamily="34" charset="0"/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08F526-FB78-4D99-96FB-E2DD63846A60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83572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780350-F3D4-47F6-9363-02273400FA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483" y="1655543"/>
            <a:ext cx="8684234" cy="4888132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990D13-A63C-4D40-BE22-F20937B727CD}"/>
              </a:ext>
            </a:extLst>
          </p:cNvPr>
          <p:cNvSpPr txBox="1"/>
          <p:nvPr/>
        </p:nvSpPr>
        <p:spPr>
          <a:xfrm>
            <a:off x="209550" y="1655543"/>
            <a:ext cx="27693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A rough guide to a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starting point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0BC13-3979-4528-BFB4-5530D4B45A2F}"/>
              </a:ext>
            </a:extLst>
          </p:cNvPr>
          <p:cNvSpPr txBox="1"/>
          <p:nvPr/>
        </p:nvSpPr>
        <p:spPr>
          <a:xfrm>
            <a:off x="209550" y="2716586"/>
            <a:ext cx="29379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Place a bail or marker on the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5 ft line (start of the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Protected area)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E8E791D-BFFB-4123-903A-261942F568F4}"/>
              </a:ext>
            </a:extLst>
          </p:cNvPr>
          <p:cNvSpPr/>
          <p:nvPr/>
        </p:nvSpPr>
        <p:spPr bwMode="auto">
          <a:xfrm rot="437435">
            <a:off x="2373296" y="3412470"/>
            <a:ext cx="4960248" cy="163358"/>
          </a:xfrm>
          <a:prstGeom prst="rightArrow">
            <a:avLst/>
          </a:prstGeom>
          <a:solidFill>
            <a:srgbClr val="002060">
              <a:alpha val="42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112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1A2CC0-4871-4D57-B556-A09A96B55705}"/>
              </a:ext>
            </a:extLst>
          </p:cNvPr>
          <p:cNvSpPr txBox="1"/>
          <p:nvPr/>
        </p:nvSpPr>
        <p:spPr>
          <a:xfrm>
            <a:off x="5913328" y="1180662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Bowler’s 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EDC712-0A0A-42A9-AD54-25095E554BEC}"/>
              </a:ext>
            </a:extLst>
          </p:cNvPr>
          <p:cNvSpPr txBox="1"/>
          <p:nvPr/>
        </p:nvSpPr>
        <p:spPr>
          <a:xfrm>
            <a:off x="209551" y="4516293"/>
            <a:ext cx="29379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Take a line from there through the top of the stumps to your eyes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1C87E1-467D-44AA-AC56-FDD242F83DA2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43233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1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BC Sport Academy | Cricket | Skills | Correct delivery position">
            <a:extLst>
              <a:ext uri="{FF2B5EF4-FFF2-40B4-BE49-F238E27FC236}">
                <a16:creationId xmlns:a16="http://schemas.microsoft.com/office/drawing/2014/main" id="{09A58BC2-AF89-4EF6-9937-93BB23B54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600200"/>
            <a:ext cx="6363484" cy="479104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0C4C6E7-12F7-4650-A0CC-1BF38482245F}"/>
              </a:ext>
            </a:extLst>
          </p:cNvPr>
          <p:cNvCxnSpPr/>
          <p:nvPr/>
        </p:nvCxnSpPr>
        <p:spPr bwMode="auto">
          <a:xfrm>
            <a:off x="1866900" y="3086100"/>
            <a:ext cx="9353550" cy="32385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DD16923-2FED-4461-9308-FC809D88725B}"/>
              </a:ext>
            </a:extLst>
          </p:cNvPr>
          <p:cNvCxnSpPr>
            <a:cxnSpLocks/>
          </p:cNvCxnSpPr>
          <p:nvPr/>
        </p:nvCxnSpPr>
        <p:spPr bwMode="auto">
          <a:xfrm flipV="1">
            <a:off x="7239784" y="5657850"/>
            <a:ext cx="437366" cy="4381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106EC3C-7707-4F09-BC55-0701EC4122A6}"/>
              </a:ext>
            </a:extLst>
          </p:cNvPr>
          <p:cNvCxnSpPr>
            <a:cxnSpLocks/>
          </p:cNvCxnSpPr>
          <p:nvPr/>
        </p:nvCxnSpPr>
        <p:spPr bwMode="auto">
          <a:xfrm flipH="1">
            <a:off x="6610350" y="6324600"/>
            <a:ext cx="304800" cy="2667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91BB1B8-FB15-4762-91D0-61FC9A71DFF5}"/>
              </a:ext>
            </a:extLst>
          </p:cNvPr>
          <p:cNvCxnSpPr>
            <a:cxnSpLocks/>
          </p:cNvCxnSpPr>
          <p:nvPr/>
        </p:nvCxnSpPr>
        <p:spPr bwMode="auto">
          <a:xfrm flipH="1">
            <a:off x="4838700" y="5657850"/>
            <a:ext cx="4343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B481F17-6479-4250-891C-0DC365A6B413}"/>
              </a:ext>
            </a:extLst>
          </p:cNvPr>
          <p:cNvCxnSpPr>
            <a:cxnSpLocks/>
          </p:cNvCxnSpPr>
          <p:nvPr/>
        </p:nvCxnSpPr>
        <p:spPr bwMode="auto">
          <a:xfrm flipH="1">
            <a:off x="4591051" y="6591300"/>
            <a:ext cx="388619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980490-02D9-4311-BD89-6C864609CD87}"/>
              </a:ext>
            </a:extLst>
          </p:cNvPr>
          <p:cNvCxnSpPr>
            <a:cxnSpLocks/>
          </p:cNvCxnSpPr>
          <p:nvPr/>
        </p:nvCxnSpPr>
        <p:spPr bwMode="auto">
          <a:xfrm flipH="1">
            <a:off x="8343900" y="5124450"/>
            <a:ext cx="1200150" cy="17335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5D2F093-8CA2-42C4-A640-27B02B0099C2}"/>
              </a:ext>
            </a:extLst>
          </p:cNvPr>
          <p:cNvCxnSpPr/>
          <p:nvPr/>
        </p:nvCxnSpPr>
        <p:spPr bwMode="auto">
          <a:xfrm flipV="1">
            <a:off x="11135117" y="6010275"/>
            <a:ext cx="247650" cy="6286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EF36180-EF87-4631-8CAB-3FCFE8EF8F35}"/>
              </a:ext>
            </a:extLst>
          </p:cNvPr>
          <p:cNvCxnSpPr/>
          <p:nvPr/>
        </p:nvCxnSpPr>
        <p:spPr bwMode="auto">
          <a:xfrm>
            <a:off x="11382767" y="6010275"/>
            <a:ext cx="80923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2A35B07-3A2C-4C8C-98DC-C81C59DE36FA}"/>
              </a:ext>
            </a:extLst>
          </p:cNvPr>
          <p:cNvCxnSpPr/>
          <p:nvPr/>
        </p:nvCxnSpPr>
        <p:spPr bwMode="auto">
          <a:xfrm>
            <a:off x="11135117" y="6638925"/>
            <a:ext cx="105688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5CA2E83-F5B0-41F3-BB35-79FE80CCA3F3}"/>
              </a:ext>
            </a:extLst>
          </p:cNvPr>
          <p:cNvSpPr txBox="1"/>
          <p:nvPr/>
        </p:nvSpPr>
        <p:spPr>
          <a:xfrm>
            <a:off x="7592233" y="2278619"/>
            <a:ext cx="32993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What are the 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Pros and Cons of this?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2ACC27-C6DC-4FA6-932E-F33FB1D3CD5C}"/>
              </a:ext>
            </a:extLst>
          </p:cNvPr>
          <p:cNvSpPr txBox="1"/>
          <p:nvPr/>
        </p:nvSpPr>
        <p:spPr>
          <a:xfrm>
            <a:off x="4464000" y="6467468"/>
            <a:ext cx="2981325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Press your space bar for next slide</a:t>
            </a:r>
          </a:p>
        </p:txBody>
      </p:sp>
    </p:spTree>
    <p:extLst>
      <p:ext uri="{BB962C8B-B14F-4D97-AF65-F5344CB8AC3E}">
        <p14:creationId xmlns:p14="http://schemas.microsoft.com/office/powerpoint/2010/main" val="262054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6016496-92B2-4C5E-9C45-A7A83E282990}"/>
              </a:ext>
            </a:extLst>
          </p:cNvPr>
          <p:cNvSpPr txBox="1"/>
          <p:nvPr/>
        </p:nvSpPr>
        <p:spPr>
          <a:xfrm>
            <a:off x="638540" y="1704461"/>
            <a:ext cx="67890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chemeClr val="accent6">
                    <a:lumMod val="75000"/>
                  </a:schemeClr>
                </a:solidFill>
              </a:rPr>
              <a:t>What are the Pros and Cons of this?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3B1C74-DED6-4700-89C2-E651695D1295}"/>
              </a:ext>
            </a:extLst>
          </p:cNvPr>
          <p:cNvSpPr txBox="1"/>
          <p:nvPr/>
        </p:nvSpPr>
        <p:spPr>
          <a:xfrm>
            <a:off x="334038" y="2466753"/>
            <a:ext cx="11363158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You get an indication of the bowler getting into the Protected Area if you can see their feet above the top of the stumps.</a:t>
            </a:r>
            <a:br>
              <a:rPr lang="en-GB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(With your peripheral vision as you concentrate on the ball in flight)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Depending on your height you may not feel comfortable here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It could feel too close or too far back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C4168E-59DE-43C7-B0CF-AE95AC09A16A}"/>
              </a:ext>
            </a:extLst>
          </p:cNvPr>
          <p:cNvSpPr txBox="1"/>
          <p:nvPr/>
        </p:nvSpPr>
        <p:spPr>
          <a:xfrm>
            <a:off x="369913" y="5153539"/>
            <a:ext cx="11452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6">
                    <a:lumMod val="75000"/>
                  </a:schemeClr>
                </a:solidFill>
              </a:rPr>
              <a:t>This is just a suggestion – stand where you feel most comfortable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ED60F9-B186-458D-9BBC-1E952AC01B11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39219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4060</TotalTime>
  <Words>1249</Words>
  <Application>Microsoft Office PowerPoint</Application>
  <PresentationFormat>Widescreen</PresentationFormat>
  <Paragraphs>174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Gotham HTF Book</vt:lpstr>
      <vt:lpstr>Gotham HTF Medium</vt:lpstr>
      <vt:lpstr>Times New Roman</vt:lpstr>
      <vt:lpstr>1_Blank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Royle</dc:creator>
  <cp:lastModifiedBy>John Golding</cp:lastModifiedBy>
  <cp:revision>18</cp:revision>
  <dcterms:created xsi:type="dcterms:W3CDTF">2020-04-06T19:42:45Z</dcterms:created>
  <dcterms:modified xsi:type="dcterms:W3CDTF">2020-06-28T09:39:00Z</dcterms:modified>
</cp:coreProperties>
</file>